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4" r:id="rId1"/>
  </p:sldMasterIdLst>
  <p:notesMasterIdLst>
    <p:notesMasterId r:id="rId22"/>
  </p:notesMasterIdLst>
  <p:sldIdLst>
    <p:sldId id="256" r:id="rId2"/>
    <p:sldId id="268" r:id="rId3"/>
    <p:sldId id="267" r:id="rId4"/>
    <p:sldId id="257" r:id="rId5"/>
    <p:sldId id="266" r:id="rId6"/>
    <p:sldId id="260" r:id="rId7"/>
    <p:sldId id="262" r:id="rId8"/>
    <p:sldId id="263" r:id="rId9"/>
    <p:sldId id="264" r:id="rId10"/>
    <p:sldId id="265" r:id="rId11"/>
    <p:sldId id="261" r:id="rId12"/>
    <p:sldId id="275" r:id="rId13"/>
    <p:sldId id="272" r:id="rId14"/>
    <p:sldId id="276" r:id="rId15"/>
    <p:sldId id="273" r:id="rId16"/>
    <p:sldId id="259" r:id="rId17"/>
    <p:sldId id="270" r:id="rId18"/>
    <p:sldId id="278" r:id="rId19"/>
    <p:sldId id="277" r:id="rId20"/>
    <p:sldId id="27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3"/>
    <p:restoredTop sz="91489"/>
  </p:normalViewPr>
  <p:slideViewPr>
    <p:cSldViewPr snapToGrid="0" snapToObjects="1">
      <p:cViewPr>
        <p:scale>
          <a:sx n="100" d="100"/>
          <a:sy n="100" d="100"/>
        </p:scale>
        <p:origin x="144" y="1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E80303-A4D5-7345-A8EF-328EEE191378}" type="datetimeFigureOut">
              <a:rPr lang="en-US" smtClean="0"/>
              <a:t>5/13/16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C8B951-36C6-5549-8958-8DAADE223EFB}" type="slidenum">
              <a:rPr lang="en-US" smtClean="0"/>
              <a:t>‹#›</a:t>
            </a:fld>
            <a:endParaRPr lang="en-US"/>
          </a:p>
        </p:txBody>
      </p:sp>
    </p:spTree>
    <p:extLst>
      <p:ext uri="{BB962C8B-B14F-4D97-AF65-F5344CB8AC3E}">
        <p14:creationId xmlns:p14="http://schemas.microsoft.com/office/powerpoint/2010/main" val="392199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We</a:t>
            </a:r>
            <a:r>
              <a:rPr lang="en-US" baseline="0" dirty="0" smtClean="0"/>
              <a:t> cannot accept the conservative definition that gender mainstreaming is about achieving gender equality</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Gender mainstreaming may require that changes are made in overall </a:t>
            </a:r>
            <a:r>
              <a:rPr lang="en-US" dirty="0" err="1" smtClean="0"/>
              <a:t>organisational</a:t>
            </a:r>
            <a:r>
              <a:rPr lang="en-US" dirty="0" smtClean="0"/>
              <a:t> goals; rules for running the </a:t>
            </a:r>
            <a:r>
              <a:rPr lang="en-US" dirty="0" err="1" smtClean="0"/>
              <a:t>organisation</a:t>
            </a:r>
            <a:r>
              <a:rPr lang="en-US" dirty="0" smtClean="0"/>
              <a:t>; the entire range of </a:t>
            </a:r>
            <a:r>
              <a:rPr lang="en-US" dirty="0" err="1" smtClean="0"/>
              <a:t>programmes</a:t>
            </a:r>
            <a:r>
              <a:rPr lang="en-US" dirty="0" smtClean="0"/>
              <a:t> and policies; allocation of resources; and monitoring and evaluation systems</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err="1" smtClean="0"/>
              <a:t>Recognise</a:t>
            </a:r>
            <a:r>
              <a:rPr lang="en-US" baseline="0" dirty="0" err="1" smtClean="0"/>
              <a:t>s</a:t>
            </a:r>
            <a:r>
              <a:rPr lang="en-US" baseline="0" dirty="0" smtClean="0"/>
              <a:t> the e</a:t>
            </a:r>
            <a:r>
              <a:rPr lang="en-US" dirty="0" smtClean="0"/>
              <a:t>ssential structural dimensions of gender inequality</a:t>
            </a:r>
          </a:p>
          <a:p>
            <a:r>
              <a:rPr lang="en-US" dirty="0" smtClean="0"/>
              <a:t>Gender (structural) relations of power</a:t>
            </a:r>
          </a:p>
          <a:p>
            <a:r>
              <a:rPr lang="en-US" dirty="0" err="1" smtClean="0"/>
              <a:t>Dis</a:t>
            </a:r>
            <a:r>
              <a:rPr lang="en-US" dirty="0" smtClean="0"/>
              <a:t>-empowerment</a:t>
            </a:r>
          </a:p>
          <a:p>
            <a:r>
              <a:rPr lang="en-US" dirty="0" smtClean="0"/>
              <a:t>Women’s vulnerability to male violence</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DC88AC53-3983-9945-B4A5-8D2F73E5A521}" type="slidenum">
              <a:rPr lang="en-US" smtClean="0"/>
              <a:pPr/>
              <a:t>6</a:t>
            </a:fld>
            <a:endParaRPr lang="en-US"/>
          </a:p>
        </p:txBody>
      </p:sp>
    </p:spTree>
    <p:extLst>
      <p:ext uri="{BB962C8B-B14F-4D97-AF65-F5344CB8AC3E}">
        <p14:creationId xmlns:p14="http://schemas.microsoft.com/office/powerpoint/2010/main" val="1983406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88AC53-3983-9945-B4A5-8D2F73E5A521}" type="slidenum">
              <a:rPr lang="en-US" smtClean="0"/>
              <a:pPr/>
              <a:t>7</a:t>
            </a:fld>
            <a:endParaRPr lang="en-US"/>
          </a:p>
        </p:txBody>
      </p:sp>
    </p:spTree>
    <p:extLst>
      <p:ext uri="{BB962C8B-B14F-4D97-AF65-F5344CB8AC3E}">
        <p14:creationId xmlns:p14="http://schemas.microsoft.com/office/powerpoint/2010/main" val="1259154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C88AC53-3983-9945-B4A5-8D2F73E5A521}" type="slidenum">
              <a:rPr lang="en-US" smtClean="0"/>
              <a:pPr/>
              <a:t>8</a:t>
            </a:fld>
            <a:endParaRPr lang="en-US"/>
          </a:p>
        </p:txBody>
      </p:sp>
    </p:spTree>
    <p:extLst>
      <p:ext uri="{BB962C8B-B14F-4D97-AF65-F5344CB8AC3E}">
        <p14:creationId xmlns:p14="http://schemas.microsoft.com/office/powerpoint/2010/main" val="1897594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lvl="0"/>
            <a:r>
              <a:rPr lang="en-CA" sz="1200" b="1" kern="1200" dirty="0" smtClean="0">
                <a:solidFill>
                  <a:schemeClr val="tx1"/>
                </a:solidFill>
                <a:latin typeface="+mn-lt"/>
                <a:ea typeface="+mn-ea"/>
                <a:cs typeface="+mn-cs"/>
              </a:rPr>
              <a:t>Exceeds minimum standard:</a:t>
            </a:r>
            <a:r>
              <a:rPr lang="en-CA" sz="1200" kern="1200" dirty="0" smtClean="0">
                <a:solidFill>
                  <a:schemeClr val="tx1"/>
                </a:solidFill>
                <a:latin typeface="+mn-lt"/>
                <a:ea typeface="+mn-ea"/>
                <a:cs typeface="+mn-cs"/>
              </a:rPr>
              <a:t> This rating should be used when the policy has gone beyond the minimum standards, in other words where excellent work on gender mainstreaming is taking place.</a:t>
            </a:r>
            <a:endParaRPr lang="en-AU"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pPr lvl="0"/>
            <a:r>
              <a:rPr lang="en-CA" sz="1200" b="1" kern="1200" dirty="0" smtClean="0">
                <a:solidFill>
                  <a:schemeClr val="tx1"/>
                </a:solidFill>
                <a:latin typeface="+mn-lt"/>
                <a:ea typeface="+mn-ea"/>
                <a:cs typeface="+mn-cs"/>
              </a:rPr>
              <a:t>Meets minimum standard:</a:t>
            </a:r>
            <a:r>
              <a:rPr lang="en-CA" sz="1200" kern="1200" dirty="0" smtClean="0">
                <a:solidFill>
                  <a:schemeClr val="tx1"/>
                </a:solidFill>
                <a:latin typeface="+mn-lt"/>
                <a:ea typeface="+mn-ea"/>
                <a:cs typeface="+mn-cs"/>
              </a:rPr>
              <a:t> This is the minimum that a policy is expected to achieve on gender mainstreaming, so</a:t>
            </a:r>
            <a:r>
              <a:rPr lang="en-CA" sz="1200" kern="1200" baseline="0" dirty="0" smtClean="0">
                <a:solidFill>
                  <a:schemeClr val="tx1"/>
                </a:solidFill>
                <a:latin typeface="+mn-lt"/>
                <a:ea typeface="+mn-ea"/>
                <a:cs typeface="+mn-cs"/>
              </a:rPr>
              <a:t> there is some gender accountability – the policy refers to the National or State Women’s Health Policy.  </a:t>
            </a:r>
            <a:r>
              <a:rPr lang="en-CA" sz="1200" kern="1200" dirty="0" smtClean="0">
                <a:solidFill>
                  <a:schemeClr val="tx1"/>
                </a:solidFill>
                <a:latin typeface="+mn-lt"/>
                <a:ea typeface="+mn-ea"/>
                <a:cs typeface="+mn-cs"/>
              </a:rPr>
              <a:t>following UN institutional mandates included in the first column of the Scorecard. </a:t>
            </a:r>
            <a:endParaRPr lang="en-AU"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pPr lvl="0"/>
            <a:r>
              <a:rPr lang="en-CA" sz="1200" b="1" kern="1200" dirty="0" smtClean="0">
                <a:solidFill>
                  <a:schemeClr val="tx1"/>
                </a:solidFill>
                <a:latin typeface="+mn-lt"/>
                <a:ea typeface="+mn-ea"/>
                <a:cs typeface="+mn-cs"/>
              </a:rPr>
              <a:t>Needs improvement:</a:t>
            </a:r>
            <a:r>
              <a:rPr lang="en-CA" sz="1200" kern="1200" dirty="0" smtClean="0">
                <a:solidFill>
                  <a:schemeClr val="tx1"/>
                </a:solidFill>
                <a:latin typeface="+mn-lt"/>
                <a:ea typeface="+mn-ea"/>
                <a:cs typeface="+mn-cs"/>
              </a:rPr>
              <a:t> This rating applies to a situation where the policy is close to meeting the minimum standard – includes</a:t>
            </a:r>
            <a:r>
              <a:rPr lang="en-CA" sz="1200" kern="1200" baseline="0" dirty="0" smtClean="0">
                <a:solidFill>
                  <a:schemeClr val="tx1"/>
                </a:solidFill>
                <a:latin typeface="+mn-lt"/>
                <a:ea typeface="+mn-ea"/>
                <a:cs typeface="+mn-cs"/>
              </a:rPr>
              <a:t> sex-disaggregated data and gender analysis and there has been some consultation with women’s NGOs and networks</a:t>
            </a:r>
            <a:endParaRPr lang="en-AU"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pPr lvl="0"/>
            <a:r>
              <a:rPr lang="en-CA" sz="1200" b="1" kern="1200" dirty="0" smtClean="0">
                <a:solidFill>
                  <a:schemeClr val="tx1"/>
                </a:solidFill>
                <a:latin typeface="+mn-lt"/>
                <a:ea typeface="+mn-ea"/>
                <a:cs typeface="+mn-cs"/>
              </a:rPr>
              <a:t>Inadequate:</a:t>
            </a:r>
            <a:r>
              <a:rPr lang="en-CA" sz="1200" kern="1200" dirty="0" smtClean="0">
                <a:solidFill>
                  <a:schemeClr val="tx1"/>
                </a:solidFill>
                <a:latin typeface="+mn-lt"/>
                <a:ea typeface="+mn-ea"/>
                <a:cs typeface="+mn-cs"/>
              </a:rPr>
              <a:t> This rating is for dimensions that fall well below the adequate standard and where significant improvement is required – the</a:t>
            </a:r>
            <a:r>
              <a:rPr lang="en-CA" sz="1200" kern="1200" baseline="0" dirty="0" smtClean="0">
                <a:solidFill>
                  <a:schemeClr val="tx1"/>
                </a:solidFill>
                <a:latin typeface="+mn-lt"/>
                <a:ea typeface="+mn-ea"/>
                <a:cs typeface="+mn-cs"/>
              </a:rPr>
              <a:t> policy includes sex-disaggregated data</a:t>
            </a:r>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pPr lvl="0"/>
            <a:r>
              <a:rPr lang="en-CA" sz="1200" b="1" kern="1200" dirty="0" smtClean="0">
                <a:solidFill>
                  <a:schemeClr val="tx1"/>
                </a:solidFill>
                <a:latin typeface="+mn-lt"/>
                <a:ea typeface="+mn-ea"/>
                <a:cs typeface="+mn-cs"/>
              </a:rPr>
              <a:t>Missing:</a:t>
            </a:r>
            <a:r>
              <a:rPr lang="en-CA" sz="1200" kern="1200" dirty="0" smtClean="0">
                <a:solidFill>
                  <a:schemeClr val="tx1"/>
                </a:solidFill>
                <a:latin typeface="+mn-lt"/>
                <a:ea typeface="+mn-ea"/>
                <a:cs typeface="+mn-cs"/>
              </a:rPr>
              <a:t> This rating should be applied where gender is not included, for example if no sex-disaggregated data is included or there have been no consultations with women’s NGOs and networks.</a:t>
            </a:r>
            <a:endParaRPr lang="en-AU" sz="1200" kern="1200" dirty="0" smtClean="0">
              <a:solidFill>
                <a:schemeClr val="tx1"/>
              </a:solidFill>
              <a:latin typeface="+mn-lt"/>
              <a:ea typeface="+mn-ea"/>
              <a:cs typeface="+mn-cs"/>
            </a:endParaRPr>
          </a:p>
          <a:p>
            <a:r>
              <a:rPr lang="en-CA"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pPr lvl="0"/>
            <a:r>
              <a:rPr lang="en-CA" sz="1200" b="1" kern="1200" dirty="0" smtClean="0">
                <a:solidFill>
                  <a:schemeClr val="tx1"/>
                </a:solidFill>
                <a:latin typeface="+mn-lt"/>
                <a:ea typeface="+mn-ea"/>
                <a:cs typeface="+mn-cs"/>
              </a:rPr>
              <a:t>Not applicable:</a:t>
            </a:r>
            <a:r>
              <a:rPr lang="en-CA" sz="1200" kern="1200" dirty="0" smtClean="0">
                <a:solidFill>
                  <a:schemeClr val="tx1"/>
                </a:solidFill>
                <a:latin typeface="+mn-lt"/>
                <a:ea typeface="+mn-ea"/>
                <a:cs typeface="+mn-cs"/>
              </a:rPr>
              <a:t> This rating should be applied when the dimension is not relevant, for example where there is no Gender Theme Group, or Poverty Reduction Strategy Paper or its equivalent.</a:t>
            </a:r>
          </a:p>
          <a:p>
            <a:pPr lvl="0"/>
            <a:endParaRPr lang="en-CA" sz="1200" kern="1200" dirty="0" smtClean="0">
              <a:solidFill>
                <a:schemeClr val="tx1"/>
              </a:solidFill>
              <a:latin typeface="+mn-lt"/>
              <a:ea typeface="+mn-ea"/>
              <a:cs typeface="+mn-cs"/>
            </a:endParaRPr>
          </a:p>
          <a:p>
            <a:pPr lvl="0"/>
            <a:r>
              <a:rPr lang="en-CA" sz="1200" kern="1200" dirty="0" smtClean="0">
                <a:solidFill>
                  <a:schemeClr val="tx1"/>
                </a:solidFill>
                <a:latin typeface="+mn-lt"/>
                <a:ea typeface="+mn-ea"/>
                <a:cs typeface="+mn-cs"/>
              </a:rPr>
              <a:t>Scorecards</a:t>
            </a:r>
            <a:r>
              <a:rPr lang="en-CA" sz="1200" kern="1200" baseline="0" dirty="0" smtClean="0">
                <a:solidFill>
                  <a:schemeClr val="tx1"/>
                </a:solidFill>
                <a:latin typeface="+mn-lt"/>
                <a:ea typeface="+mn-ea"/>
                <a:cs typeface="+mn-cs"/>
              </a:rPr>
              <a:t> increase accountability; improve strategic planning; </a:t>
            </a:r>
            <a:endParaRPr lang="en-AU"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C88AC53-3983-9945-B4A5-8D2F73E5A521}" type="slidenum">
              <a:rPr lang="en-US" smtClean="0"/>
              <a:pPr/>
              <a:t>9</a:t>
            </a:fld>
            <a:endParaRPr lang="en-US"/>
          </a:p>
        </p:txBody>
      </p:sp>
    </p:spTree>
    <p:extLst>
      <p:ext uri="{BB962C8B-B14F-4D97-AF65-F5344CB8AC3E}">
        <p14:creationId xmlns:p14="http://schemas.microsoft.com/office/powerpoint/2010/main" val="1615451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Level 1: Gender unequal</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Perpetuates gender inequality by reinforcing unbalanced norms, roles and relations</a:t>
            </a:r>
          </a:p>
          <a:p>
            <a:pPr lvl="0"/>
            <a:r>
              <a:rPr lang="en-US" sz="1200" kern="1200" dirty="0" smtClean="0">
                <a:solidFill>
                  <a:schemeClr val="tx1"/>
                </a:solidFill>
                <a:effectLst/>
                <a:latin typeface="+mn-lt"/>
                <a:ea typeface="+mn-ea"/>
                <a:cs typeface="+mn-cs"/>
              </a:rPr>
              <a:t>Privileges men over women (or vice versa)</a:t>
            </a:r>
          </a:p>
          <a:p>
            <a:pPr lvl="0"/>
            <a:r>
              <a:rPr lang="en-US" sz="1200" kern="1200" dirty="0" smtClean="0">
                <a:solidFill>
                  <a:schemeClr val="tx1"/>
                </a:solidFill>
                <a:effectLst/>
                <a:latin typeface="+mn-lt"/>
                <a:ea typeface="+mn-ea"/>
                <a:cs typeface="+mn-cs"/>
              </a:rPr>
              <a:t>Often leads to one sex enjoying more rights or opportunities than the other</a:t>
            </a:r>
          </a:p>
          <a:p>
            <a:r>
              <a:rPr lang="en-US" sz="1200" b="1" kern="1200" dirty="0" smtClean="0">
                <a:solidFill>
                  <a:schemeClr val="tx1"/>
                </a:solidFill>
                <a:effectLst/>
                <a:latin typeface="+mn-lt"/>
                <a:ea typeface="+mn-ea"/>
                <a:cs typeface="+mn-cs"/>
              </a:rPr>
              <a:t>Level 2: Gender blind</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Ignores gender norms, roles and relations</a:t>
            </a:r>
          </a:p>
          <a:p>
            <a:pPr lvl="0"/>
            <a:r>
              <a:rPr lang="en-US" sz="1200" kern="1200" dirty="0" smtClean="0">
                <a:solidFill>
                  <a:schemeClr val="tx1"/>
                </a:solidFill>
                <a:effectLst/>
                <a:latin typeface="+mn-lt"/>
                <a:ea typeface="+mn-ea"/>
                <a:cs typeface="+mn-cs"/>
              </a:rPr>
              <a:t>Very often reinforces gender-based discrimination</a:t>
            </a:r>
          </a:p>
          <a:p>
            <a:pPr lvl="0"/>
            <a:r>
              <a:rPr lang="en-US" sz="1200" kern="1200" dirty="0" smtClean="0">
                <a:solidFill>
                  <a:schemeClr val="tx1"/>
                </a:solidFill>
                <a:effectLst/>
                <a:latin typeface="+mn-lt"/>
                <a:ea typeface="+mn-ea"/>
                <a:cs typeface="+mn-cs"/>
              </a:rPr>
              <a:t>Ignores differences in opportunities and resource allocation for women and men</a:t>
            </a:r>
          </a:p>
          <a:p>
            <a:pPr lvl="0"/>
            <a:r>
              <a:rPr lang="en-US" sz="1200" kern="1200" dirty="0" smtClean="0">
                <a:solidFill>
                  <a:schemeClr val="tx1"/>
                </a:solidFill>
                <a:effectLst/>
                <a:latin typeface="+mn-lt"/>
                <a:ea typeface="+mn-ea"/>
                <a:cs typeface="+mn-cs"/>
              </a:rPr>
              <a:t>Often constructed based on the principle of being ‘fair’ by treating everyone the same</a:t>
            </a:r>
          </a:p>
          <a:p>
            <a:r>
              <a:rPr lang="en-US" sz="1200" b="1" kern="1200" dirty="0" smtClean="0">
                <a:solidFill>
                  <a:schemeClr val="tx1"/>
                </a:solidFill>
                <a:effectLst/>
                <a:latin typeface="+mn-lt"/>
                <a:ea typeface="+mn-ea"/>
                <a:cs typeface="+mn-cs"/>
              </a:rPr>
              <a:t>Level 3: Gender sensitive</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Considers gender norms, roles and relations</a:t>
            </a:r>
          </a:p>
          <a:p>
            <a:pPr lvl="0"/>
            <a:r>
              <a:rPr lang="en-US" sz="1200" kern="1200" dirty="0" smtClean="0">
                <a:solidFill>
                  <a:schemeClr val="tx1"/>
                </a:solidFill>
                <a:effectLst/>
                <a:latin typeface="+mn-lt"/>
                <a:ea typeface="+mn-ea"/>
                <a:cs typeface="+mn-cs"/>
              </a:rPr>
              <a:t>Does not address inequality generated by unequal norms, roles or relations</a:t>
            </a:r>
          </a:p>
          <a:p>
            <a:pPr lvl="0"/>
            <a:r>
              <a:rPr lang="en-US" sz="1200" kern="1200" dirty="0" smtClean="0">
                <a:solidFill>
                  <a:schemeClr val="tx1"/>
                </a:solidFill>
                <a:effectLst/>
                <a:latin typeface="+mn-lt"/>
                <a:ea typeface="+mn-ea"/>
                <a:cs typeface="+mn-cs"/>
              </a:rPr>
              <a:t>Indicates gender awareness, although often no remedial action is developed</a:t>
            </a:r>
          </a:p>
          <a:p>
            <a:r>
              <a:rPr lang="en-US" sz="1200" b="1" kern="1200" dirty="0" smtClean="0">
                <a:solidFill>
                  <a:schemeClr val="tx1"/>
                </a:solidFill>
                <a:effectLst/>
                <a:latin typeface="+mn-lt"/>
                <a:ea typeface="+mn-ea"/>
                <a:cs typeface="+mn-cs"/>
              </a:rPr>
              <a:t>Level 4: Gender specific</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Acknowledges different norms and roles for women and men and how they affect access to and control over resources</a:t>
            </a:r>
          </a:p>
          <a:p>
            <a:pPr lvl="0"/>
            <a:r>
              <a:rPr lang="en-US" sz="1200" kern="1200" dirty="0" smtClean="0">
                <a:solidFill>
                  <a:schemeClr val="tx1"/>
                </a:solidFill>
                <a:effectLst/>
                <a:latin typeface="+mn-lt"/>
                <a:ea typeface="+mn-ea"/>
                <a:cs typeface="+mn-cs"/>
              </a:rPr>
              <a:t>Considers women’s and men’s specific needs</a:t>
            </a:r>
          </a:p>
          <a:p>
            <a:pPr lvl="0"/>
            <a:r>
              <a:rPr lang="en-US" sz="1200" kern="1200" dirty="0" smtClean="0">
                <a:solidFill>
                  <a:schemeClr val="tx1"/>
                </a:solidFill>
                <a:effectLst/>
                <a:latin typeface="+mn-lt"/>
                <a:ea typeface="+mn-ea"/>
                <a:cs typeface="+mn-cs"/>
              </a:rPr>
              <a:t>Intentionally targets and benefits a specific group of women or men to achieve certain policy or </a:t>
            </a:r>
            <a:r>
              <a:rPr lang="en-US" sz="1200" kern="1200" dirty="0" err="1" smtClean="0">
                <a:solidFill>
                  <a:schemeClr val="tx1"/>
                </a:solidFill>
                <a:effectLst/>
                <a:latin typeface="+mn-lt"/>
                <a:ea typeface="+mn-ea"/>
                <a:cs typeface="+mn-cs"/>
              </a:rPr>
              <a:t>programme</a:t>
            </a:r>
            <a:r>
              <a:rPr lang="en-US" sz="1200" kern="1200" dirty="0" smtClean="0">
                <a:solidFill>
                  <a:schemeClr val="tx1"/>
                </a:solidFill>
                <a:effectLst/>
                <a:latin typeface="+mn-lt"/>
                <a:ea typeface="+mn-ea"/>
                <a:cs typeface="+mn-cs"/>
              </a:rPr>
              <a:t> goals or meet certain needs</a:t>
            </a:r>
          </a:p>
          <a:p>
            <a:pPr lvl="0"/>
            <a:r>
              <a:rPr lang="en-US" sz="1200" kern="1200" dirty="0" smtClean="0">
                <a:solidFill>
                  <a:schemeClr val="tx1"/>
                </a:solidFill>
                <a:effectLst/>
                <a:latin typeface="+mn-lt"/>
                <a:ea typeface="+mn-ea"/>
                <a:cs typeface="+mn-cs"/>
              </a:rPr>
              <a:t>Makes it easier for women and men to fulfil duties that are ascribed to them based on their gender roles</a:t>
            </a:r>
          </a:p>
          <a:p>
            <a:pPr lvl="0"/>
            <a:r>
              <a:rPr lang="en-US" sz="1200" kern="1200" dirty="0" smtClean="0">
                <a:solidFill>
                  <a:schemeClr val="tx1"/>
                </a:solidFill>
                <a:effectLst/>
                <a:latin typeface="+mn-lt"/>
                <a:ea typeface="+mn-ea"/>
                <a:cs typeface="+mn-cs"/>
              </a:rPr>
              <a:t>Does not address the underlying causes of gender differences</a:t>
            </a:r>
          </a:p>
          <a:p>
            <a:r>
              <a:rPr lang="en-US" sz="1200" b="1" kern="1200" dirty="0" smtClean="0">
                <a:solidFill>
                  <a:schemeClr val="tx1"/>
                </a:solidFill>
                <a:effectLst/>
                <a:latin typeface="+mn-lt"/>
                <a:ea typeface="+mn-ea"/>
                <a:cs typeface="+mn-cs"/>
              </a:rPr>
              <a:t>Level 5: Gender transformative</a:t>
            </a:r>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Acknowledges differences in the norms and roles for women and men and that these affect access to and control over resources</a:t>
            </a:r>
          </a:p>
          <a:p>
            <a:pPr lvl="0"/>
            <a:r>
              <a:rPr lang="en-US" sz="1200" kern="1200" dirty="0" smtClean="0">
                <a:solidFill>
                  <a:schemeClr val="tx1"/>
                </a:solidFill>
                <a:effectLst/>
                <a:latin typeface="+mn-lt"/>
                <a:ea typeface="+mn-ea"/>
                <a:cs typeface="+mn-cs"/>
              </a:rPr>
              <a:t>Considers women’s and men’s specific needs</a:t>
            </a:r>
          </a:p>
          <a:p>
            <a:pPr lvl="0"/>
            <a:r>
              <a:rPr lang="en-US" sz="1200" kern="1200" dirty="0" smtClean="0">
                <a:solidFill>
                  <a:schemeClr val="tx1"/>
                </a:solidFill>
                <a:effectLst/>
                <a:latin typeface="+mn-lt"/>
                <a:ea typeface="+mn-ea"/>
                <a:cs typeface="+mn-cs"/>
              </a:rPr>
              <a:t>Addresses the causes of gender-based health inequity</a:t>
            </a:r>
          </a:p>
          <a:p>
            <a:pPr lvl="0"/>
            <a:r>
              <a:rPr lang="en-US" sz="1200" kern="1200" dirty="0" smtClean="0">
                <a:solidFill>
                  <a:schemeClr val="tx1"/>
                </a:solidFill>
                <a:effectLst/>
                <a:latin typeface="+mn-lt"/>
                <a:ea typeface="+mn-ea"/>
                <a:cs typeface="+mn-cs"/>
              </a:rPr>
              <a:t>Includes ways to transform harmful gender norms, roles and relations</a:t>
            </a:r>
          </a:p>
          <a:p>
            <a:pPr lvl="0"/>
            <a:r>
              <a:rPr lang="en-US" sz="1200" kern="1200" dirty="0" smtClean="0">
                <a:solidFill>
                  <a:schemeClr val="tx1"/>
                </a:solidFill>
                <a:effectLst/>
                <a:latin typeface="+mn-lt"/>
                <a:ea typeface="+mn-ea"/>
                <a:cs typeface="+mn-cs"/>
              </a:rPr>
              <a:t>The objective is often to promote gender equality</a:t>
            </a:r>
          </a:p>
          <a:p>
            <a:pPr lvl="0"/>
            <a:r>
              <a:rPr lang="en-US" sz="1200" kern="1200" dirty="0" smtClean="0">
                <a:solidFill>
                  <a:schemeClr val="tx1"/>
                </a:solidFill>
                <a:effectLst/>
                <a:latin typeface="+mn-lt"/>
                <a:ea typeface="+mn-ea"/>
                <a:cs typeface="+mn-cs"/>
              </a:rPr>
              <a:t>Includes strategies to foster progressive changes in power relationships between women and men</a:t>
            </a:r>
          </a:p>
          <a:p>
            <a:endParaRPr lang="en-US" dirty="0"/>
          </a:p>
        </p:txBody>
      </p:sp>
      <p:sp>
        <p:nvSpPr>
          <p:cNvPr id="4" name="Slide Number Placeholder 3"/>
          <p:cNvSpPr>
            <a:spLocks noGrp="1"/>
          </p:cNvSpPr>
          <p:nvPr>
            <p:ph type="sldNum" sz="quarter" idx="10"/>
          </p:nvPr>
        </p:nvSpPr>
        <p:spPr/>
        <p:txBody>
          <a:bodyPr/>
          <a:lstStyle/>
          <a:p>
            <a:fld id="{13C8B951-36C6-5549-8958-8DAADE223EFB}" type="slidenum">
              <a:rPr lang="en-US" smtClean="0"/>
              <a:t>12</a:t>
            </a:fld>
            <a:endParaRPr lang="en-US"/>
          </a:p>
        </p:txBody>
      </p:sp>
    </p:spTree>
    <p:extLst>
      <p:ext uri="{BB962C8B-B14F-4D97-AF65-F5344CB8AC3E}">
        <p14:creationId xmlns:p14="http://schemas.microsoft.com/office/powerpoint/2010/main" val="1212486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3C8B951-36C6-5549-8958-8DAADE223EFB}" type="slidenum">
              <a:rPr lang="en-US" smtClean="0"/>
              <a:t>13</a:t>
            </a:fld>
            <a:endParaRPr lang="en-US"/>
          </a:p>
        </p:txBody>
      </p:sp>
    </p:spTree>
    <p:extLst>
      <p:ext uri="{BB962C8B-B14F-4D97-AF65-F5344CB8AC3E}">
        <p14:creationId xmlns:p14="http://schemas.microsoft.com/office/powerpoint/2010/main" val="1400050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That pain can be sharp and pleuritic, often with neck, jaw, back or epigastric discomfort or </a:t>
            </a:r>
            <a:r>
              <a:rPr lang="en-US" sz="1200" kern="1200" dirty="0" err="1" smtClean="0">
                <a:solidFill>
                  <a:schemeClr val="tx1"/>
                </a:solidFill>
                <a:effectLst/>
                <a:latin typeface="+mn-lt"/>
                <a:ea typeface="+mn-ea"/>
                <a:cs typeface="+mn-cs"/>
              </a:rPr>
              <a:t>dyspnoea</a:t>
            </a:r>
            <a:r>
              <a:rPr lang="en-US" sz="1200" kern="1200" dirty="0" smtClean="0">
                <a:solidFill>
                  <a:schemeClr val="tx1"/>
                </a:solidFill>
                <a:effectLst/>
                <a:latin typeface="+mn-lt"/>
                <a:ea typeface="+mn-ea"/>
                <a:cs typeface="+mn-cs"/>
              </a:rPr>
              <a:t>, nausea and vomiting, rather than the crushing central chest pain which is considered ‘typical’ of episodes of CVD pain which is the type of pain experienced by men</a:t>
            </a:r>
            <a:br>
              <a:rPr lang="en-US" sz="1200" kern="1200" dirty="0" smtClean="0">
                <a:solidFill>
                  <a:schemeClr val="tx1"/>
                </a:solidFill>
                <a:effectLst/>
                <a:latin typeface="+mn-lt"/>
                <a:ea typeface="+mn-ea"/>
                <a:cs typeface="+mn-cs"/>
              </a:rPr>
            </a:br>
            <a:endParaRPr lang="en-US" dirty="0" smtClean="0"/>
          </a:p>
          <a:p>
            <a:endParaRPr lang="en-US" dirty="0"/>
          </a:p>
        </p:txBody>
      </p:sp>
      <p:sp>
        <p:nvSpPr>
          <p:cNvPr id="4" name="Slide Number Placeholder 3"/>
          <p:cNvSpPr>
            <a:spLocks noGrp="1"/>
          </p:cNvSpPr>
          <p:nvPr>
            <p:ph type="sldNum" sz="quarter" idx="10"/>
          </p:nvPr>
        </p:nvSpPr>
        <p:spPr/>
        <p:txBody>
          <a:bodyPr/>
          <a:lstStyle/>
          <a:p>
            <a:fld id="{13C8B951-36C6-5549-8958-8DAADE223EFB}" type="slidenum">
              <a:rPr lang="en-US" smtClean="0"/>
              <a:t>14</a:t>
            </a:fld>
            <a:endParaRPr lang="en-US"/>
          </a:p>
        </p:txBody>
      </p:sp>
    </p:spTree>
    <p:extLst>
      <p:ext uri="{BB962C8B-B14F-4D97-AF65-F5344CB8AC3E}">
        <p14:creationId xmlns:p14="http://schemas.microsoft.com/office/powerpoint/2010/main" val="1757785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Clr>
                <a:schemeClr val="accent1"/>
              </a:buClr>
              <a:buFont typeface="Courier New" panose="02070309020205020404" pitchFamily="49" charset="0"/>
              <a:buChar char="o"/>
            </a:pPr>
            <a:r>
              <a:rPr lang="en-AU" sz="1200" dirty="0" smtClean="0">
                <a:solidFill>
                  <a:srgbClr val="000000"/>
                </a:solidFill>
              </a:rPr>
              <a:t>Individual &amp; community attitudes that support rigid gender roles &amp; relationships and excuse violence against women.</a:t>
            </a:r>
          </a:p>
          <a:p>
            <a:pPr lvl="0">
              <a:buClr>
                <a:schemeClr val="accent1"/>
              </a:buClr>
              <a:buFont typeface="Courier New" panose="02070309020205020404" pitchFamily="49" charset="0"/>
              <a:buChar char="o"/>
            </a:pPr>
            <a:r>
              <a:rPr lang="en-AU" sz="1200" dirty="0" smtClean="0">
                <a:solidFill>
                  <a:srgbClr val="000000"/>
                </a:solidFill>
              </a:rPr>
              <a:t>Organizational &amp; community cultures that are male dominant &amp; support gender inequality</a:t>
            </a:r>
          </a:p>
          <a:p>
            <a:pPr lvl="0">
              <a:buClr>
                <a:schemeClr val="accent1"/>
              </a:buClr>
              <a:buFont typeface="Courier New" panose="02070309020205020404" pitchFamily="49" charset="0"/>
              <a:buChar char="o"/>
            </a:pPr>
            <a:r>
              <a:rPr lang="en-AU" sz="1200" dirty="0" smtClean="0">
                <a:solidFill>
                  <a:srgbClr val="000000"/>
                </a:solidFill>
              </a:rPr>
              <a:t>Failure of organizations &amp; institutions to promote women’s economic legal &amp; social autonomy</a:t>
            </a:r>
          </a:p>
          <a:p>
            <a:endParaRPr lang="en-US" dirty="0"/>
          </a:p>
        </p:txBody>
      </p:sp>
      <p:sp>
        <p:nvSpPr>
          <p:cNvPr id="4" name="Slide Number Placeholder 3"/>
          <p:cNvSpPr>
            <a:spLocks noGrp="1"/>
          </p:cNvSpPr>
          <p:nvPr>
            <p:ph type="sldNum" sz="quarter" idx="10"/>
          </p:nvPr>
        </p:nvSpPr>
        <p:spPr/>
        <p:txBody>
          <a:bodyPr/>
          <a:lstStyle/>
          <a:p>
            <a:fld id="{EECB4D49-A4E8-433B-9EE8-4AFF3D5A752C}" type="slidenum">
              <a:rPr lang="en-AU" smtClean="0"/>
              <a:t>17</a:t>
            </a:fld>
            <a:endParaRPr lang="en-AU"/>
          </a:p>
        </p:txBody>
      </p:sp>
    </p:spTree>
    <p:extLst>
      <p:ext uri="{BB962C8B-B14F-4D97-AF65-F5344CB8AC3E}">
        <p14:creationId xmlns:p14="http://schemas.microsoft.com/office/powerpoint/2010/main" val="1698068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touchstone issues that require stronger policy responses than Australia has seen to date </a:t>
            </a:r>
            <a:endParaRPr lang="en-US" dirty="0"/>
          </a:p>
        </p:txBody>
      </p:sp>
      <p:sp>
        <p:nvSpPr>
          <p:cNvPr id="4" name="Slide Number Placeholder 3"/>
          <p:cNvSpPr>
            <a:spLocks noGrp="1"/>
          </p:cNvSpPr>
          <p:nvPr>
            <p:ph type="sldNum" sz="quarter" idx="10"/>
          </p:nvPr>
        </p:nvSpPr>
        <p:spPr/>
        <p:txBody>
          <a:bodyPr/>
          <a:lstStyle/>
          <a:p>
            <a:fld id="{13C8B951-36C6-5549-8958-8DAADE223EFB}" type="slidenum">
              <a:rPr lang="en-US" smtClean="0"/>
              <a:t>20</a:t>
            </a:fld>
            <a:endParaRPr lang="en-US"/>
          </a:p>
        </p:txBody>
      </p:sp>
    </p:spTree>
    <p:extLst>
      <p:ext uri="{BB962C8B-B14F-4D97-AF65-F5344CB8AC3E}">
        <p14:creationId xmlns:p14="http://schemas.microsoft.com/office/powerpoint/2010/main" val="640581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96052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1510627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8F026F-55C5-6148-A10B-5CA75A201BAE}"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57440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219856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8F026F-55C5-6148-A10B-5CA75A201BAE}"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54003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12169430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527503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9352497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2 line title no subhead">
    <p:spTree>
      <p:nvGrpSpPr>
        <p:cNvPr id="1" name=""/>
        <p:cNvGrpSpPr/>
        <p:nvPr/>
      </p:nvGrpSpPr>
      <p:grpSpPr>
        <a:xfrm>
          <a:off x="0" y="0"/>
          <a:ext cx="0" cy="0"/>
          <a:chOff x="0" y="0"/>
          <a:chExt cx="0" cy="0"/>
        </a:xfrm>
      </p:grpSpPr>
      <p:sp>
        <p:nvSpPr>
          <p:cNvPr id="2" name="Title 1"/>
          <p:cNvSpPr>
            <a:spLocks noGrp="1"/>
          </p:cNvSpPr>
          <p:nvPr>
            <p:ph type="title"/>
          </p:nvPr>
        </p:nvSpPr>
        <p:spPr>
          <a:xfrm>
            <a:off x="720000" y="360000"/>
            <a:ext cx="8831712" cy="1264320"/>
          </a:xfrm>
          <a:prstGeom prst="rect">
            <a:avLst/>
          </a:prstGeom>
        </p:spPr>
        <p:txBody>
          <a:bodyPr lIns="0" tIns="0" rIns="0" bIns="0"/>
          <a:lstStyle/>
          <a:p>
            <a:r>
              <a:rPr lang="en-US" smtClean="0"/>
              <a:t>Click to edit Master title style</a:t>
            </a:r>
            <a:endParaRPr lang="en-AU" dirty="0"/>
          </a:p>
        </p:txBody>
      </p:sp>
      <p:sp>
        <p:nvSpPr>
          <p:cNvPr id="4" name="Content Placeholder 3"/>
          <p:cNvSpPr>
            <a:spLocks noGrp="1"/>
          </p:cNvSpPr>
          <p:nvPr>
            <p:ph sz="quarter" idx="10"/>
          </p:nvPr>
        </p:nvSpPr>
        <p:spPr>
          <a:xfrm>
            <a:off x="719667" y="1935360"/>
            <a:ext cx="8832851" cy="4126400"/>
          </a:xfrm>
          <a:prstGeom prst="rect">
            <a:avLst/>
          </a:prstGeom>
        </p:spPr>
        <p:txBody>
          <a:bodyPr lIns="0" tIns="0" rIns="0" bIns="0"/>
          <a:lstStyle>
            <a:lvl1pPr marL="179388" indent="-179388">
              <a:defRPr sz="2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extLst>
      <p:ext uri="{BB962C8B-B14F-4D97-AF65-F5344CB8AC3E}">
        <p14:creationId xmlns:p14="http://schemas.microsoft.com/office/powerpoint/2010/main" val="405949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932815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2AF8C6-8843-2D43-8654-FD76C9DEF735}" type="datetimeFigureOut">
              <a:rPr lang="en-US" smtClean="0"/>
              <a:t>5/13/16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1194073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5594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B2AF8C6-8843-2D43-8654-FD76C9DEF735}" type="datetimeFigureOut">
              <a:rPr lang="en-US" smtClean="0"/>
              <a:t>5/13/16</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260075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B2AF8C6-8843-2D43-8654-FD76C9DEF735}" type="datetimeFigureOut">
              <a:rPr lang="en-US" smtClean="0"/>
              <a:t>5/13/16</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966143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2AF8C6-8843-2D43-8654-FD76C9DEF735}" type="datetimeFigureOut">
              <a:rPr lang="en-US" smtClean="0"/>
              <a:t>5/13/16</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857277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793221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2AF8C6-8843-2D43-8654-FD76C9DEF735}" type="datetimeFigureOut">
              <a:rPr lang="en-US" smtClean="0"/>
              <a:t>5/13/16</a:t>
            </a:fld>
            <a:endParaRPr lang="en-US"/>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88F026F-55C5-6148-A10B-5CA75A201BAE}" type="slidenum">
              <a:rPr lang="en-US" smtClean="0"/>
              <a:t>‹#›</a:t>
            </a:fld>
            <a:endParaRPr lang="en-US"/>
          </a:p>
        </p:txBody>
      </p:sp>
    </p:spTree>
    <p:extLst>
      <p:ext uri="{BB962C8B-B14F-4D97-AF65-F5344CB8AC3E}">
        <p14:creationId xmlns:p14="http://schemas.microsoft.com/office/powerpoint/2010/main" val="1032028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2B2AF8C6-8843-2D43-8654-FD76C9DEF735}" type="datetimeFigureOut">
              <a:rPr lang="en-US" smtClean="0"/>
              <a:t>5/13/16</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88F026F-55C5-6148-A10B-5CA75A201BAE}" type="slidenum">
              <a:rPr lang="en-US" smtClean="0"/>
              <a:t>‹#›</a:t>
            </a:fld>
            <a:endParaRPr lang="en-US"/>
          </a:p>
        </p:txBody>
      </p:sp>
    </p:spTree>
    <p:extLst>
      <p:ext uri="{BB962C8B-B14F-4D97-AF65-F5344CB8AC3E}">
        <p14:creationId xmlns:p14="http://schemas.microsoft.com/office/powerpoint/2010/main" val="137412980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 id="2147483830" r:id="rId16"/>
    <p:sldLayoutId id="2147483831" r:id="rId17"/>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Public policy and gender analysis</a:t>
            </a:r>
          </a:p>
        </p:txBody>
      </p:sp>
      <p:sp>
        <p:nvSpPr>
          <p:cNvPr id="3" name="Subtitle 2"/>
          <p:cNvSpPr>
            <a:spLocks noGrp="1"/>
          </p:cNvSpPr>
          <p:nvPr>
            <p:ph type="subTitle" idx="1"/>
          </p:nvPr>
        </p:nvSpPr>
        <p:spPr/>
        <p:txBody>
          <a:bodyPr>
            <a:normAutofit lnSpcReduction="10000"/>
          </a:bodyPr>
          <a:lstStyle/>
          <a:p>
            <a:r>
              <a:rPr lang="en-US" dirty="0"/>
              <a:t>Professor Helen Keleher, Keleher Consulting </a:t>
            </a:r>
            <a:endParaRPr lang="en-US" dirty="0" smtClean="0"/>
          </a:p>
          <a:p>
            <a:r>
              <a:rPr lang="en-US" dirty="0" smtClean="0"/>
              <a:t>NSW Women’s Health Summit</a:t>
            </a:r>
          </a:p>
          <a:p>
            <a:r>
              <a:rPr lang="en-US" dirty="0" smtClean="0"/>
              <a:t>19 May 2016</a:t>
            </a:r>
            <a:endParaRPr lang="en-US" dirty="0"/>
          </a:p>
        </p:txBody>
      </p:sp>
    </p:spTree>
    <p:extLst>
      <p:ext uri="{BB962C8B-B14F-4D97-AF65-F5344CB8AC3E}">
        <p14:creationId xmlns:p14="http://schemas.microsoft.com/office/powerpoint/2010/main" val="2040505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Results </a:t>
            </a:r>
            <a:br>
              <a:rPr lang="en-US" dirty="0" smtClean="0"/>
            </a:br>
            <a:r>
              <a:rPr lang="en-AU" sz="1800" dirty="0"/>
              <a:t/>
            </a:r>
            <a:br>
              <a:rPr lang="en-AU" sz="1800" dirty="0"/>
            </a:br>
            <a:r>
              <a:rPr lang="en-US" dirty="0" smtClean="0"/>
              <a:t/>
            </a:r>
            <a:br>
              <a:rPr lang="en-US" dirty="0" smtClean="0"/>
            </a:br>
            <a:endParaRPr lang="en-US" sz="2000" dirty="0"/>
          </a:p>
        </p:txBody>
      </p:sp>
      <p:sp>
        <p:nvSpPr>
          <p:cNvPr id="4" name="Content Placeholder 3"/>
          <p:cNvSpPr>
            <a:spLocks noGrp="1"/>
          </p:cNvSpPr>
          <p:nvPr>
            <p:ph idx="1"/>
          </p:nvPr>
        </p:nvSpPr>
        <p:spPr/>
        <p:txBody>
          <a:bodyPr>
            <a:normAutofit/>
          </a:bodyPr>
          <a:lstStyle/>
          <a:p>
            <a:r>
              <a:rPr lang="en-US" sz="2400" dirty="0" smtClean="0"/>
              <a:t>Nationally: the National Strategies on Tobacco and Diabetes scored 2</a:t>
            </a:r>
          </a:p>
          <a:p>
            <a:r>
              <a:rPr lang="en-US" sz="2400" dirty="0" smtClean="0"/>
              <a:t>In the states, most policies/strategies scored 1 -2 with a couple of exceptions</a:t>
            </a:r>
          </a:p>
          <a:p>
            <a:endParaRPr lang="en-US" sz="2400" dirty="0"/>
          </a:p>
          <a:p>
            <a:endParaRPr lang="en-US" sz="2400" dirty="0" smtClean="0"/>
          </a:p>
          <a:p>
            <a:r>
              <a:rPr lang="en-CA" sz="2000" dirty="0">
                <a:solidFill>
                  <a:schemeClr val="accent2">
                    <a:lumMod val="75000"/>
                  </a:schemeClr>
                </a:solidFill>
              </a:rPr>
              <a:t>5 = exceeds minimum standards</a:t>
            </a:r>
            <a:r>
              <a:rPr lang="en-AU" sz="2000" dirty="0">
                <a:solidFill>
                  <a:schemeClr val="accent2">
                    <a:lumMod val="75000"/>
                  </a:schemeClr>
                </a:solidFill>
              </a:rPr>
              <a:t>; </a:t>
            </a:r>
            <a:r>
              <a:rPr lang="en-CA" sz="2000" dirty="0">
                <a:solidFill>
                  <a:schemeClr val="accent2">
                    <a:lumMod val="75000"/>
                  </a:schemeClr>
                </a:solidFill>
              </a:rPr>
              <a:t>4 = meets minimum standards</a:t>
            </a:r>
            <a:r>
              <a:rPr lang="en-AU" sz="2000" dirty="0">
                <a:solidFill>
                  <a:schemeClr val="accent2">
                    <a:lumMod val="75000"/>
                  </a:schemeClr>
                </a:solidFill>
              </a:rPr>
              <a:t/>
            </a:r>
            <a:br>
              <a:rPr lang="en-AU" sz="2000" dirty="0">
                <a:solidFill>
                  <a:schemeClr val="accent2">
                    <a:lumMod val="75000"/>
                  </a:schemeClr>
                </a:solidFill>
              </a:rPr>
            </a:br>
            <a:r>
              <a:rPr lang="en-CA" sz="2000" dirty="0">
                <a:solidFill>
                  <a:schemeClr val="accent2">
                    <a:lumMod val="75000"/>
                  </a:schemeClr>
                </a:solidFill>
              </a:rPr>
              <a:t>3 = Needs improvement</a:t>
            </a:r>
            <a:r>
              <a:rPr lang="en-AU" sz="2000" dirty="0">
                <a:solidFill>
                  <a:schemeClr val="accent2">
                    <a:lumMod val="75000"/>
                  </a:schemeClr>
                </a:solidFill>
              </a:rPr>
              <a:t>; </a:t>
            </a:r>
            <a:r>
              <a:rPr lang="en-CA" sz="2000" dirty="0">
                <a:solidFill>
                  <a:schemeClr val="accent2">
                    <a:lumMod val="75000"/>
                  </a:schemeClr>
                </a:solidFill>
              </a:rPr>
              <a:t>2 = Inadequate</a:t>
            </a:r>
            <a:r>
              <a:rPr lang="en-AU" sz="2000" dirty="0">
                <a:solidFill>
                  <a:schemeClr val="accent2">
                    <a:lumMod val="75000"/>
                  </a:schemeClr>
                </a:solidFill>
              </a:rPr>
              <a:t>; </a:t>
            </a:r>
            <a:r>
              <a:rPr lang="en-CA" sz="2000" dirty="0">
                <a:solidFill>
                  <a:schemeClr val="accent2">
                    <a:lumMod val="75000"/>
                  </a:schemeClr>
                </a:solidFill>
              </a:rPr>
              <a:t>1 = Missing</a:t>
            </a:r>
            <a:endParaRPr lang="en-US" sz="2000" dirty="0">
              <a:solidFill>
                <a:schemeClr val="accent2">
                  <a:lumMod val="75000"/>
                </a:schemeClr>
              </a:solidFill>
            </a:endParaRPr>
          </a:p>
        </p:txBody>
      </p:sp>
    </p:spTree>
    <p:extLst>
      <p:ext uri="{BB962C8B-B14F-4D97-AF65-F5344CB8AC3E}">
        <p14:creationId xmlns:p14="http://schemas.microsoft.com/office/powerpoint/2010/main" val="7760821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do current NSW policies rate?</a:t>
            </a:r>
            <a:endParaRPr lang="en-US" dirty="0"/>
          </a:p>
        </p:txBody>
      </p:sp>
      <p:sp>
        <p:nvSpPr>
          <p:cNvPr id="3" name="Content Placeholder 2"/>
          <p:cNvSpPr>
            <a:spLocks noGrp="1"/>
          </p:cNvSpPr>
          <p:nvPr>
            <p:ph idx="1"/>
          </p:nvPr>
        </p:nvSpPr>
        <p:spPr>
          <a:xfrm>
            <a:off x="2589212" y="1509485"/>
            <a:ext cx="8915400" cy="4630057"/>
          </a:xfrm>
        </p:spPr>
        <p:txBody>
          <a:bodyPr>
            <a:normAutofit fontScale="77500" lnSpcReduction="20000"/>
          </a:bodyPr>
          <a:lstStyle/>
          <a:p>
            <a:r>
              <a:rPr lang="en-US" sz="2800" dirty="0"/>
              <a:t>NSW Healthy Eating and Active Living Strategy 2013 </a:t>
            </a:r>
            <a:r>
              <a:rPr lang="en-US" sz="2800" dirty="0" smtClean="0"/>
              <a:t>– 2018: women discussed only in terms of pregnancy and reproductive health</a:t>
            </a:r>
          </a:p>
          <a:p>
            <a:r>
              <a:rPr lang="en-US" sz="2800" dirty="0" smtClean="0"/>
              <a:t>NSW Tobacco Strategy 2012-2017: as above</a:t>
            </a:r>
          </a:p>
          <a:p>
            <a:r>
              <a:rPr lang="en-US" sz="2800" dirty="0" smtClean="0"/>
              <a:t>Living Well: </a:t>
            </a:r>
            <a:r>
              <a:rPr lang="en-US" sz="2800" dirty="0"/>
              <a:t>A </a:t>
            </a:r>
            <a:r>
              <a:rPr lang="en-US" sz="2800" dirty="0" smtClean="0"/>
              <a:t>Strategic Plan for Mental Health in NSW </a:t>
            </a:r>
            <a:r>
              <a:rPr lang="en-US" sz="2800" dirty="0"/>
              <a:t>2014 – </a:t>
            </a:r>
            <a:r>
              <a:rPr lang="en-US" sz="2800" dirty="0" smtClean="0"/>
              <a:t>2024: issues noted include life expectancy for women and men living with mental illness and prevalence including for eating disorders; Aboriginal and non-Aboriginal women in pregnancy and perinatal period; women in the prison system.</a:t>
            </a:r>
          </a:p>
          <a:p>
            <a:endParaRPr lang="en-US" sz="2800" dirty="0" smtClean="0"/>
          </a:p>
          <a:p>
            <a:r>
              <a:rPr lang="en-US" sz="2800" dirty="0" smtClean="0"/>
              <a:t>Not. Much. Has. Changed. </a:t>
            </a:r>
          </a:p>
          <a:p>
            <a:endParaRPr lang="en-US" dirty="0"/>
          </a:p>
          <a:p>
            <a:endParaRPr lang="en-US" dirty="0"/>
          </a:p>
          <a:p>
            <a:r>
              <a:rPr lang="en-CA" dirty="0">
                <a:solidFill>
                  <a:schemeClr val="accent2">
                    <a:lumMod val="75000"/>
                  </a:schemeClr>
                </a:solidFill>
              </a:rPr>
              <a:t>5 = exceeds minimum standards</a:t>
            </a:r>
            <a:r>
              <a:rPr lang="en-AU" dirty="0">
                <a:solidFill>
                  <a:schemeClr val="accent2">
                    <a:lumMod val="75000"/>
                  </a:schemeClr>
                </a:solidFill>
              </a:rPr>
              <a:t>; </a:t>
            </a:r>
            <a:r>
              <a:rPr lang="en-CA" dirty="0">
                <a:solidFill>
                  <a:schemeClr val="accent2">
                    <a:lumMod val="75000"/>
                  </a:schemeClr>
                </a:solidFill>
              </a:rPr>
              <a:t>4 = meets minimum standards</a:t>
            </a:r>
            <a:r>
              <a:rPr lang="en-AU" dirty="0">
                <a:solidFill>
                  <a:schemeClr val="accent2">
                    <a:lumMod val="75000"/>
                  </a:schemeClr>
                </a:solidFill>
              </a:rPr>
              <a:t/>
            </a:r>
            <a:br>
              <a:rPr lang="en-AU" dirty="0">
                <a:solidFill>
                  <a:schemeClr val="accent2">
                    <a:lumMod val="75000"/>
                  </a:schemeClr>
                </a:solidFill>
              </a:rPr>
            </a:br>
            <a:r>
              <a:rPr lang="en-CA" dirty="0">
                <a:solidFill>
                  <a:schemeClr val="accent2">
                    <a:lumMod val="75000"/>
                  </a:schemeClr>
                </a:solidFill>
              </a:rPr>
              <a:t>3 = Needs improvement</a:t>
            </a:r>
            <a:r>
              <a:rPr lang="en-AU" dirty="0">
                <a:solidFill>
                  <a:schemeClr val="accent2">
                    <a:lumMod val="75000"/>
                  </a:schemeClr>
                </a:solidFill>
              </a:rPr>
              <a:t>; </a:t>
            </a:r>
            <a:r>
              <a:rPr lang="en-CA" dirty="0">
                <a:solidFill>
                  <a:schemeClr val="accent2">
                    <a:lumMod val="75000"/>
                  </a:schemeClr>
                </a:solidFill>
              </a:rPr>
              <a:t>2 = Inadequate</a:t>
            </a:r>
            <a:r>
              <a:rPr lang="en-AU" dirty="0">
                <a:solidFill>
                  <a:schemeClr val="accent2">
                    <a:lumMod val="75000"/>
                  </a:schemeClr>
                </a:solidFill>
              </a:rPr>
              <a:t>; </a:t>
            </a:r>
            <a:r>
              <a:rPr lang="en-CA" dirty="0">
                <a:solidFill>
                  <a:schemeClr val="accent2">
                    <a:lumMod val="75000"/>
                  </a:schemeClr>
                </a:solidFill>
              </a:rPr>
              <a:t>1 = Missing</a:t>
            </a:r>
            <a:endParaRPr lang="en-US" dirty="0">
              <a:solidFill>
                <a:schemeClr val="accent2">
                  <a:lumMod val="75000"/>
                </a:schemeClr>
              </a:solidFill>
            </a:endParaRPr>
          </a:p>
          <a:p>
            <a:endParaRPr lang="en-US" dirty="0">
              <a:solidFill>
                <a:schemeClr val="accent2">
                  <a:lumMod val="75000"/>
                </a:schemeClr>
              </a:solidFill>
            </a:endParaRPr>
          </a:p>
        </p:txBody>
      </p:sp>
    </p:spTree>
    <p:extLst>
      <p:ext uri="{BB962C8B-B14F-4D97-AF65-F5344CB8AC3E}">
        <p14:creationId xmlns:p14="http://schemas.microsoft.com/office/powerpoint/2010/main" val="220130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else can we gauge </a:t>
            </a:r>
            <a:r>
              <a:rPr lang="en-US" dirty="0"/>
              <a:t>policy and program capability with regard to </a:t>
            </a:r>
            <a:r>
              <a:rPr lang="en-US" dirty="0" smtClean="0"/>
              <a:t>gender?</a:t>
            </a:r>
            <a:endParaRPr lang="en-US" dirty="0"/>
          </a:p>
        </p:txBody>
      </p:sp>
      <p:sp>
        <p:nvSpPr>
          <p:cNvPr id="3" name="Content Placeholder 2"/>
          <p:cNvSpPr>
            <a:spLocks noGrp="1"/>
          </p:cNvSpPr>
          <p:nvPr>
            <p:ph idx="1"/>
          </p:nvPr>
        </p:nvSpPr>
        <p:spPr/>
        <p:txBody>
          <a:bodyPr/>
          <a:lstStyle/>
          <a:p>
            <a:r>
              <a:rPr lang="en-US" b="1" dirty="0"/>
              <a:t>Level 1: Gender unequal</a:t>
            </a:r>
            <a:endParaRPr lang="en-US" dirty="0"/>
          </a:p>
          <a:p>
            <a:r>
              <a:rPr lang="en-US" b="1" dirty="0"/>
              <a:t>Level 2: Gender blind</a:t>
            </a:r>
            <a:endParaRPr lang="en-US" dirty="0"/>
          </a:p>
          <a:p>
            <a:r>
              <a:rPr lang="en-US" b="1" dirty="0"/>
              <a:t>Level 3: Gender sensitive</a:t>
            </a:r>
            <a:endParaRPr lang="en-US" dirty="0"/>
          </a:p>
          <a:p>
            <a:r>
              <a:rPr lang="en-US" b="1" dirty="0"/>
              <a:t>Level 4: Gender specific</a:t>
            </a:r>
            <a:endParaRPr lang="en-US" dirty="0"/>
          </a:p>
          <a:p>
            <a:r>
              <a:rPr lang="en-US" b="1" dirty="0"/>
              <a:t>Level 5: Gender transformative</a:t>
            </a:r>
            <a:endParaRPr lang="en-US" dirty="0"/>
          </a:p>
          <a:p>
            <a:endParaRPr lang="en-US" dirty="0"/>
          </a:p>
        </p:txBody>
      </p:sp>
    </p:spTree>
    <p:extLst>
      <p:ext uri="{BB962C8B-B14F-4D97-AF65-F5344CB8AC3E}">
        <p14:creationId xmlns:p14="http://schemas.microsoft.com/office/powerpoint/2010/main" val="6000211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AWHN position paper: </a:t>
            </a:r>
            <a:r>
              <a:rPr lang="en-US" dirty="0"/>
              <a:t>Women and Non-Communicable </a:t>
            </a:r>
            <a:r>
              <a:rPr lang="en-US" dirty="0" smtClean="0"/>
              <a:t>Diseases (Chronic </a:t>
            </a:r>
            <a:r>
              <a:rPr lang="en-US" dirty="0"/>
              <a:t>Conditions</a:t>
            </a:r>
            <a:r>
              <a:rPr lang="en-US" dirty="0" smtClean="0"/>
              <a:t>), 2014</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sz="2400" dirty="0" smtClean="0"/>
              <a:t>Despite </a:t>
            </a:r>
            <a:r>
              <a:rPr lang="en-US" sz="2400" dirty="0"/>
              <a:t>the prevalence of Non-communicable diseases (NCDs) among women, there has been little emphases and even less action, on the differences that women experience in these diseases. Most guidelines and policies on NCDs are gender </a:t>
            </a:r>
            <a:r>
              <a:rPr lang="en-US" sz="2400" dirty="0" smtClean="0"/>
              <a:t>blind. </a:t>
            </a:r>
          </a:p>
          <a:p>
            <a:r>
              <a:rPr lang="en-US" sz="2400" dirty="0" smtClean="0"/>
              <a:t>This </a:t>
            </a:r>
            <a:r>
              <a:rPr lang="en-US" sz="2400" dirty="0"/>
              <a:t>has meant that women with non-communicable diseases </a:t>
            </a:r>
            <a:r>
              <a:rPr lang="en-US" sz="2400" dirty="0" smtClean="0"/>
              <a:t>are unlikely to receive </a:t>
            </a:r>
            <a:r>
              <a:rPr lang="en-US" sz="2400" dirty="0"/>
              <a:t>the level of support and services needed to ensure the best possible outcomes </a:t>
            </a:r>
            <a:endParaRPr lang="en-US" sz="2400" dirty="0" smtClean="0"/>
          </a:p>
          <a:p>
            <a:endParaRPr lang="en-US" sz="2400" dirty="0"/>
          </a:p>
        </p:txBody>
      </p:sp>
    </p:spTree>
    <p:extLst>
      <p:ext uri="{BB962C8B-B14F-4D97-AF65-F5344CB8AC3E}">
        <p14:creationId xmlns:p14="http://schemas.microsoft.com/office/powerpoint/2010/main" val="150005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National Heart Foundation Guidelines on management of acute coronary syndrome</a:t>
            </a:r>
            <a:endParaRPr lang="en-US" dirty="0"/>
          </a:p>
        </p:txBody>
      </p:sp>
      <p:sp>
        <p:nvSpPr>
          <p:cNvPr id="3" name="Content Placeholder 2"/>
          <p:cNvSpPr>
            <a:spLocks noGrp="1"/>
          </p:cNvSpPr>
          <p:nvPr>
            <p:ph idx="1"/>
          </p:nvPr>
        </p:nvSpPr>
        <p:spPr>
          <a:xfrm>
            <a:off x="2589212" y="2133599"/>
            <a:ext cx="8915400" cy="4136571"/>
          </a:xfrm>
        </p:spPr>
        <p:txBody>
          <a:bodyPr>
            <a:normAutofit lnSpcReduction="10000"/>
          </a:bodyPr>
          <a:lstStyle/>
          <a:p>
            <a:r>
              <a:rPr lang="en-US" sz="2400" dirty="0"/>
              <a:t>It is well established that women experience the symptoms of acute coronary disease differently to men –that is, women commonly report pain that is referred to as ‘atypical</a:t>
            </a:r>
            <a:r>
              <a:rPr lang="en-US" sz="2400" dirty="0" smtClean="0"/>
              <a:t>’. </a:t>
            </a:r>
            <a:endParaRPr lang="en-US" sz="2400" dirty="0"/>
          </a:p>
          <a:p>
            <a:r>
              <a:rPr lang="en-US" sz="2400" dirty="0" smtClean="0"/>
              <a:t>Australia’s Guidelines are gender blind.  This is likely to mean that clinicians will see men’s </a:t>
            </a:r>
            <a:r>
              <a:rPr lang="en-US" sz="2400" dirty="0"/>
              <a:t>symptoms of acute coronary disease </a:t>
            </a:r>
            <a:r>
              <a:rPr lang="en-US" sz="2400" dirty="0" smtClean="0"/>
              <a:t>as the norm resulting in:</a:t>
            </a:r>
          </a:p>
          <a:p>
            <a:pPr lvl="1"/>
            <a:r>
              <a:rPr lang="en-US" sz="2000" dirty="0" smtClean="0"/>
              <a:t>Misdiagnosis</a:t>
            </a:r>
          </a:p>
          <a:p>
            <a:pPr lvl="1"/>
            <a:r>
              <a:rPr lang="en-US" sz="2000" dirty="0"/>
              <a:t>fewer specialist diagnostic procedures </a:t>
            </a:r>
            <a:endParaRPr lang="en-US" sz="2000" dirty="0"/>
          </a:p>
          <a:p>
            <a:pPr lvl="1"/>
            <a:r>
              <a:rPr lang="en-US" sz="2000" dirty="0"/>
              <a:t>less likely to receive optimal guideline-based treatment </a:t>
            </a:r>
            <a:endParaRPr lang="en-US" sz="2000" dirty="0"/>
          </a:p>
          <a:p>
            <a:pPr lvl="1"/>
            <a:r>
              <a:rPr lang="en-US" sz="2000" dirty="0" smtClean="0"/>
              <a:t>Poorer outcomes including death </a:t>
            </a:r>
            <a:endParaRPr lang="en-US" sz="2000" dirty="0"/>
          </a:p>
          <a:p>
            <a:endParaRPr lang="en-US" dirty="0"/>
          </a:p>
        </p:txBody>
      </p:sp>
      <p:pic>
        <p:nvPicPr>
          <p:cNvPr id="4" name="Picture 3"/>
          <p:cNvPicPr>
            <a:picLocks noChangeAspect="1"/>
          </p:cNvPicPr>
          <p:nvPr/>
        </p:nvPicPr>
        <p:blipFill>
          <a:blip r:embed="rId3"/>
          <a:stretch>
            <a:fillRect/>
          </a:stretch>
        </p:blipFill>
        <p:spPr>
          <a:xfrm>
            <a:off x="10662142" y="5711370"/>
            <a:ext cx="1316533" cy="1117600"/>
          </a:xfrm>
          <a:prstGeom prst="rect">
            <a:avLst/>
          </a:prstGeom>
        </p:spPr>
      </p:pic>
    </p:spTree>
    <p:extLst>
      <p:ext uri="{BB962C8B-B14F-4D97-AF65-F5344CB8AC3E}">
        <p14:creationId xmlns:p14="http://schemas.microsoft.com/office/powerpoint/2010/main" val="1204736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Failure to act on gender differences in non-communicable disease costs </a:t>
            </a:r>
            <a:r>
              <a:rPr lang="en-US" dirty="0" smtClean="0"/>
              <a:t>lives </a:t>
            </a:r>
            <a:endParaRPr lang="en-US" dirty="0"/>
          </a:p>
        </p:txBody>
      </p:sp>
      <p:sp>
        <p:nvSpPr>
          <p:cNvPr id="3" name="Content Placeholder 2"/>
          <p:cNvSpPr>
            <a:spLocks noGrp="1"/>
          </p:cNvSpPr>
          <p:nvPr>
            <p:ph idx="1"/>
          </p:nvPr>
        </p:nvSpPr>
        <p:spPr/>
        <p:txBody>
          <a:bodyPr>
            <a:normAutofit/>
          </a:bodyPr>
          <a:lstStyle/>
          <a:p>
            <a:r>
              <a:rPr lang="en-US" sz="2400" dirty="0" smtClean="0"/>
              <a:t>It </a:t>
            </a:r>
            <a:r>
              <a:rPr lang="en-US" sz="2400" dirty="0"/>
              <a:t>is no longer satisfactory for prevention and treatment guidelines to remain gender </a:t>
            </a:r>
            <a:r>
              <a:rPr lang="en-US" sz="2400" dirty="0" smtClean="0"/>
              <a:t>blind. </a:t>
            </a:r>
            <a:r>
              <a:rPr lang="en-US" sz="2400" dirty="0"/>
              <a:t>Leadership from governments and peak health bodies is required to drive change in both policy and research. </a:t>
            </a:r>
            <a:endParaRPr lang="en-US" sz="2400" dirty="0" smtClean="0"/>
          </a:p>
          <a:p>
            <a:r>
              <a:rPr lang="en-US" sz="2400" dirty="0" smtClean="0"/>
              <a:t>Understanding </a:t>
            </a:r>
            <a:r>
              <a:rPr lang="en-US" sz="2400" dirty="0"/>
              <a:t>the ways in which gender interacts with NCDs will be enhanced by explicitly mainstreaming gender in policy, research, treatment guidelines and professional and public education. </a:t>
            </a:r>
            <a:endParaRPr lang="en-US" sz="2400" dirty="0"/>
          </a:p>
        </p:txBody>
      </p:sp>
    </p:spTree>
    <p:extLst>
      <p:ext uri="{BB962C8B-B14F-4D97-AF65-F5344CB8AC3E}">
        <p14:creationId xmlns:p14="http://schemas.microsoft.com/office/powerpoint/2010/main" val="178133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6698" y="274639"/>
            <a:ext cx="8406674" cy="724429"/>
          </a:xfrm>
        </p:spPr>
        <p:txBody>
          <a:bodyPr>
            <a:normAutofit/>
          </a:bodyPr>
          <a:lstStyle/>
          <a:p>
            <a:r>
              <a:rPr lang="en-US" sz="3600" dirty="0">
                <a:solidFill>
                  <a:schemeClr val="accent1">
                    <a:lumMod val="75000"/>
                  </a:schemeClr>
                </a:solidFill>
              </a:rPr>
              <a:t>Global Gender Gap </a:t>
            </a:r>
            <a:r>
              <a:rPr lang="en-US" sz="3600" dirty="0">
                <a:solidFill>
                  <a:schemeClr val="accent1">
                    <a:lumMod val="75000"/>
                  </a:schemeClr>
                </a:solidFill>
              </a:rPr>
              <a:t>Index</a:t>
            </a:r>
            <a:endParaRPr lang="en-US" sz="3600" dirty="0">
              <a:solidFill>
                <a:schemeClr val="accent1">
                  <a:lumMod val="75000"/>
                </a:schemeClr>
              </a:solidFill>
            </a:endParaRPr>
          </a:p>
        </p:txBody>
      </p:sp>
      <p:sp>
        <p:nvSpPr>
          <p:cNvPr id="3" name="Content Placeholder 2"/>
          <p:cNvSpPr>
            <a:spLocks noGrp="1"/>
          </p:cNvSpPr>
          <p:nvPr>
            <p:ph sz="half" idx="1"/>
          </p:nvPr>
        </p:nvSpPr>
        <p:spPr>
          <a:xfrm>
            <a:off x="1981200" y="999068"/>
            <a:ext cx="4038600" cy="4788504"/>
          </a:xfrm>
        </p:spPr>
        <p:txBody>
          <a:bodyPr>
            <a:noAutofit/>
          </a:bodyPr>
          <a:lstStyle/>
          <a:p>
            <a:pPr marL="0" indent="0">
              <a:buNone/>
            </a:pPr>
            <a:r>
              <a:rPr lang="en-US" sz="2000" dirty="0"/>
              <a:t>M</a:t>
            </a:r>
            <a:r>
              <a:rPr lang="en-US" sz="2000" dirty="0"/>
              <a:t>easures four key indicators and records progress over time:</a:t>
            </a:r>
          </a:p>
          <a:p>
            <a:pPr marL="342900" indent="-342900"/>
            <a:r>
              <a:rPr lang="en-US" sz="2000" dirty="0"/>
              <a:t>Economic participation and opportunity</a:t>
            </a:r>
          </a:p>
          <a:p>
            <a:pPr marL="342900" indent="-342900"/>
            <a:r>
              <a:rPr lang="en-US" sz="2000" dirty="0"/>
              <a:t>Educational attainment</a:t>
            </a:r>
          </a:p>
          <a:p>
            <a:pPr marL="342900" indent="-342900"/>
            <a:r>
              <a:rPr lang="en-US" sz="2000" dirty="0"/>
              <a:t>Health and survival</a:t>
            </a:r>
          </a:p>
          <a:p>
            <a:pPr marL="342900" indent="-342900"/>
            <a:r>
              <a:rPr lang="en-US" sz="2000" dirty="0"/>
              <a:t>Political empowerment</a:t>
            </a:r>
          </a:p>
          <a:p>
            <a:pPr marL="342900" indent="-342900"/>
            <a:endParaRPr lang="en-US" sz="2000" dirty="0"/>
          </a:p>
          <a:p>
            <a:pPr marL="126900" indent="0">
              <a:buNone/>
            </a:pPr>
            <a:r>
              <a:rPr lang="en-US" sz="2000" dirty="0"/>
              <a:t>Australia’s overall rank globally (World Economic Forum): </a:t>
            </a:r>
          </a:p>
          <a:p>
            <a:pPr marL="558900" lvl="2" indent="-342900"/>
            <a:r>
              <a:rPr lang="en-US" dirty="0"/>
              <a:t>15</a:t>
            </a:r>
            <a:r>
              <a:rPr lang="en-US" baseline="30000" dirty="0"/>
              <a:t>th</a:t>
            </a:r>
            <a:r>
              <a:rPr lang="en-US" dirty="0"/>
              <a:t> in 2006 (of 115 countries)</a:t>
            </a:r>
          </a:p>
          <a:p>
            <a:pPr marL="558900" lvl="2" indent="-342900"/>
            <a:r>
              <a:rPr lang="en-US" dirty="0"/>
              <a:t>24</a:t>
            </a:r>
            <a:r>
              <a:rPr lang="en-US" baseline="30000" dirty="0"/>
              <a:t>th</a:t>
            </a:r>
            <a:r>
              <a:rPr lang="en-US" dirty="0"/>
              <a:t> in 2014 (of 124 countries)</a:t>
            </a:r>
          </a:p>
          <a:p>
            <a:pPr marL="558900" lvl="2" indent="-342900"/>
            <a:r>
              <a:rPr lang="en-US" dirty="0"/>
              <a:t>36</a:t>
            </a:r>
            <a:r>
              <a:rPr lang="en-US" baseline="30000" dirty="0"/>
              <a:t>th</a:t>
            </a:r>
            <a:r>
              <a:rPr lang="en-US" dirty="0"/>
              <a:t> in 2015 (of 145 countries)</a:t>
            </a:r>
          </a:p>
          <a:p>
            <a:endParaRPr lang="en-US" sz="2000" dirty="0"/>
          </a:p>
          <a:p>
            <a:endParaRPr lang="en-US" sz="2000" dirty="0"/>
          </a:p>
          <a:p>
            <a:endParaRPr lang="en-US" sz="2000" dirty="0"/>
          </a:p>
          <a:p>
            <a:endParaRPr lang="en-US" sz="2000" dirty="0"/>
          </a:p>
        </p:txBody>
      </p:sp>
      <p:pic>
        <p:nvPicPr>
          <p:cNvPr id="9" name="Content Placeholder 8"/>
          <p:cNvPicPr>
            <a:picLocks noGrp="1" noChangeAspect="1"/>
          </p:cNvPicPr>
          <p:nvPr>
            <p:ph sz="half" idx="2"/>
          </p:nvPr>
        </p:nvPicPr>
        <p:blipFill>
          <a:blip r:embed="rId2"/>
          <a:srcRect l="9076" r="9076"/>
          <a:stretch>
            <a:fillRect/>
          </a:stretch>
        </p:blipFill>
        <p:spPr>
          <a:xfrm>
            <a:off x="6076364" y="1110344"/>
            <a:ext cx="4207009" cy="4366865"/>
          </a:xfrm>
        </p:spPr>
      </p:pic>
      <p:sp>
        <p:nvSpPr>
          <p:cNvPr id="6" name="TextBox 5"/>
          <p:cNvSpPr txBox="1"/>
          <p:nvPr/>
        </p:nvSpPr>
        <p:spPr>
          <a:xfrm>
            <a:off x="9434288" y="5787571"/>
            <a:ext cx="1324428" cy="369332"/>
          </a:xfrm>
          <a:prstGeom prst="rect">
            <a:avLst/>
          </a:prstGeom>
          <a:noFill/>
        </p:spPr>
        <p:txBody>
          <a:bodyPr wrap="square" rtlCol="0">
            <a:spAutoFit/>
          </a:bodyPr>
          <a:lstStyle/>
          <a:p>
            <a:r>
              <a:rPr lang="en-US" b="1" dirty="0"/>
              <a:t>Slide 2.6</a:t>
            </a:r>
            <a:endParaRPr lang="en-US" b="1" dirty="0"/>
          </a:p>
        </p:txBody>
      </p:sp>
    </p:spTree>
    <p:extLst>
      <p:ext uri="{BB962C8B-B14F-4D97-AF65-F5344CB8AC3E}">
        <p14:creationId xmlns:p14="http://schemas.microsoft.com/office/powerpoint/2010/main" val="1361448364"/>
      </p:ext>
    </p:extLst>
  </p:cSld>
  <p:clrMapOvr>
    <a:masterClrMapping/>
  </p:clrMapOvr>
  <mc:AlternateContent xmlns:mc="http://schemas.openxmlformats.org/markup-compatibility/2006" xmlns:p14="http://schemas.microsoft.com/office/powerpoint/2010/main">
    <mc:Choice Requires="p14">
      <p:transition p14:dur="10" advClick="0">
        <p:fade/>
      </p:transition>
    </mc:Choice>
    <mc:Fallback xmlns="">
      <p:transition advClick="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p:cNvSpPr>
            <a:spLocks noGrp="1"/>
          </p:cNvSpPr>
          <p:nvPr>
            <p:ph type="title"/>
          </p:nvPr>
        </p:nvSpPr>
        <p:spPr>
          <a:xfrm>
            <a:off x="290001" y="137578"/>
            <a:ext cx="3647992" cy="2246707"/>
          </a:xfrm>
        </p:spPr>
        <p:style>
          <a:lnRef idx="2">
            <a:schemeClr val="accent1"/>
          </a:lnRef>
          <a:fillRef idx="1">
            <a:schemeClr val="lt1"/>
          </a:fillRef>
          <a:effectRef idx="0">
            <a:schemeClr val="accent1"/>
          </a:effectRef>
          <a:fontRef idx="minor">
            <a:schemeClr val="dk1"/>
          </a:fontRef>
        </p:style>
        <p:txBody>
          <a:bodyPr>
            <a:noAutofit/>
          </a:bodyPr>
          <a:lstStyle/>
          <a:p>
            <a:r>
              <a:rPr lang="en-US" dirty="0">
                <a:solidFill>
                  <a:schemeClr val="accent2">
                    <a:lumMod val="75000"/>
                  </a:schemeClr>
                </a:solidFill>
              </a:rPr>
              <a:t>Factors underpinning violence against women</a:t>
            </a:r>
            <a:endParaRPr lang="en-US" dirty="0">
              <a:solidFill>
                <a:schemeClr val="accent2">
                  <a:lumMod val="75000"/>
                </a:schemeClr>
              </a:solidFill>
            </a:endParaRPr>
          </a:p>
        </p:txBody>
      </p:sp>
      <p:sp>
        <p:nvSpPr>
          <p:cNvPr id="20" name="Up Arrow 19"/>
          <p:cNvSpPr/>
          <p:nvPr/>
        </p:nvSpPr>
        <p:spPr>
          <a:xfrm rot="19695462" flipH="1">
            <a:off x="9551014" y="913802"/>
            <a:ext cx="357531" cy="5899015"/>
          </a:xfrm>
          <a:prstGeom prst="upArrow">
            <a:avLst/>
          </a:prstGeom>
          <a:solidFill>
            <a:schemeClr val="bg2"/>
          </a:solidFill>
          <a:ln w="635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defRPr/>
            </a:pPr>
            <a:endParaRPr lang="en-AU" kern="0"/>
          </a:p>
        </p:txBody>
      </p:sp>
      <p:sp>
        <p:nvSpPr>
          <p:cNvPr id="3" name="TextBox 2"/>
          <p:cNvSpPr txBox="1"/>
          <p:nvPr/>
        </p:nvSpPr>
        <p:spPr>
          <a:xfrm>
            <a:off x="2067079" y="4889215"/>
            <a:ext cx="2320257" cy="1754326"/>
          </a:xfrm>
          <a:prstGeom prst="rect">
            <a:avLst/>
          </a:prstGeom>
          <a:noFill/>
        </p:spPr>
        <p:txBody>
          <a:bodyPr wrap="square" rtlCol="0">
            <a:spAutoFit/>
          </a:bodyPr>
          <a:lstStyle/>
          <a:p>
            <a:pPr algn="ctr"/>
            <a:r>
              <a:rPr lang="en-US" b="1" dirty="0"/>
              <a:t>Individual and community attitudes that support rigid gender roles and excuse violence</a:t>
            </a:r>
            <a:endParaRPr lang="en-US" b="1" dirty="0"/>
          </a:p>
        </p:txBody>
      </p:sp>
      <p:sp>
        <p:nvSpPr>
          <p:cNvPr id="17" name="TextBox 16"/>
          <p:cNvSpPr txBox="1"/>
          <p:nvPr/>
        </p:nvSpPr>
        <p:spPr>
          <a:xfrm>
            <a:off x="5106832" y="3819258"/>
            <a:ext cx="2041074" cy="1754326"/>
          </a:xfrm>
          <a:prstGeom prst="rect">
            <a:avLst/>
          </a:prstGeom>
          <a:noFill/>
        </p:spPr>
        <p:txBody>
          <a:bodyPr wrap="square" rtlCol="0">
            <a:spAutoFit/>
          </a:bodyPr>
          <a:lstStyle/>
          <a:p>
            <a:pPr algn="ctr"/>
            <a:r>
              <a:rPr lang="en-US" b="1" dirty="0" err="1"/>
              <a:t>Organisational</a:t>
            </a:r>
            <a:r>
              <a:rPr lang="en-US" b="1" dirty="0"/>
              <a:t> and community cultures that are male dominant and support gender </a:t>
            </a:r>
            <a:r>
              <a:rPr lang="en-US" b="1" dirty="0" smtClean="0"/>
              <a:t>inequity</a:t>
            </a:r>
            <a:endParaRPr lang="en-US" dirty="0"/>
          </a:p>
        </p:txBody>
      </p:sp>
      <p:sp>
        <p:nvSpPr>
          <p:cNvPr id="24" name="TextBox 23"/>
          <p:cNvSpPr txBox="1"/>
          <p:nvPr/>
        </p:nvSpPr>
        <p:spPr>
          <a:xfrm>
            <a:off x="7639682" y="4434362"/>
            <a:ext cx="2267855" cy="2031325"/>
          </a:xfrm>
          <a:prstGeom prst="rect">
            <a:avLst/>
          </a:prstGeom>
          <a:noFill/>
        </p:spPr>
        <p:txBody>
          <a:bodyPr wrap="square" rtlCol="0">
            <a:spAutoFit/>
          </a:bodyPr>
          <a:lstStyle/>
          <a:p>
            <a:pPr algn="ctr"/>
            <a:r>
              <a:rPr lang="en-US" b="1" dirty="0"/>
              <a:t>Failure of organisations and institutions to promote women’s economic, legal and social autonomy</a:t>
            </a:r>
            <a:endParaRPr lang="en-US" b="1" dirty="0"/>
          </a:p>
        </p:txBody>
      </p:sp>
      <p:sp>
        <p:nvSpPr>
          <p:cNvPr id="25" name="TextBox 24"/>
          <p:cNvSpPr txBox="1"/>
          <p:nvPr/>
        </p:nvSpPr>
        <p:spPr>
          <a:xfrm>
            <a:off x="5083532" y="1513149"/>
            <a:ext cx="1770936" cy="1200329"/>
          </a:xfrm>
          <a:prstGeom prst="rect">
            <a:avLst/>
          </a:prstGeom>
          <a:noFill/>
        </p:spPr>
        <p:txBody>
          <a:bodyPr wrap="square" rtlCol="0">
            <a:spAutoFit/>
          </a:bodyPr>
          <a:lstStyle/>
          <a:p>
            <a:pPr algn="ctr"/>
            <a:r>
              <a:rPr lang="en-US" b="1" dirty="0"/>
              <a:t>All forms of violence against women</a:t>
            </a:r>
            <a:endParaRPr lang="en-US" b="1" dirty="0"/>
          </a:p>
        </p:txBody>
      </p:sp>
      <p:cxnSp>
        <p:nvCxnSpPr>
          <p:cNvPr id="10" name="Straight Arrow Connector 9"/>
          <p:cNvCxnSpPr/>
          <p:nvPr/>
        </p:nvCxnSpPr>
        <p:spPr>
          <a:xfrm flipV="1">
            <a:off x="4753429" y="3138714"/>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5631543" y="3102428"/>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flipV="1">
            <a:off x="6564087" y="3137816"/>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7297058" y="3102428"/>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flipV="1">
            <a:off x="8135273" y="3804538"/>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3497959" y="3822966"/>
            <a:ext cx="0" cy="611396"/>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1034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667" y="900912"/>
            <a:ext cx="9595977" cy="1264320"/>
          </a:xfrm>
        </p:spPr>
        <p:txBody>
          <a:bodyPr/>
          <a:lstStyle/>
          <a:p>
            <a:r>
              <a:rPr lang="en-US" dirty="0" smtClean="0"/>
              <a:t>Health policies promote </a:t>
            </a:r>
            <a:r>
              <a:rPr lang="en-US" smtClean="0"/>
              <a:t>sex stereotyping</a:t>
            </a:r>
            <a:endParaRPr lang="en-US"/>
          </a:p>
        </p:txBody>
      </p:sp>
      <p:sp>
        <p:nvSpPr>
          <p:cNvPr id="3" name="Content Placeholder 2"/>
          <p:cNvSpPr>
            <a:spLocks noGrp="1"/>
          </p:cNvSpPr>
          <p:nvPr>
            <p:ph sz="quarter" idx="10"/>
          </p:nvPr>
        </p:nvSpPr>
        <p:spPr/>
        <p:txBody>
          <a:bodyPr/>
          <a:lstStyle/>
          <a:p>
            <a:endParaRPr lang="en-US" dirty="0" smtClean="0"/>
          </a:p>
          <a:p>
            <a:endParaRPr lang="en-US" dirty="0"/>
          </a:p>
          <a:p>
            <a:r>
              <a:rPr lang="en-US" sz="2400" dirty="0" smtClean="0"/>
              <a:t>With </a:t>
            </a:r>
            <a:r>
              <a:rPr lang="en-US" sz="2400" dirty="0"/>
              <a:t>the exception of </a:t>
            </a:r>
            <a:r>
              <a:rPr lang="en-US" sz="2400" dirty="0" smtClean="0"/>
              <a:t>specific </a:t>
            </a:r>
            <a:r>
              <a:rPr lang="en-US" sz="2400" dirty="0"/>
              <a:t>women’s health policies </a:t>
            </a:r>
            <a:r>
              <a:rPr lang="en-US" sz="2400" dirty="0" smtClean="0"/>
              <a:t>Australian national and state </a:t>
            </a:r>
            <a:r>
              <a:rPr lang="en-US" sz="2400" dirty="0"/>
              <a:t>health policies show a form of stereotyping that limits women’s primary role to reproductive issues with a distinct lack of gender perspective or gender equity considerations </a:t>
            </a:r>
            <a:endParaRPr lang="en-US" sz="2400" dirty="0"/>
          </a:p>
          <a:p>
            <a:endParaRPr lang="en-US" dirty="0"/>
          </a:p>
        </p:txBody>
      </p:sp>
    </p:spTree>
    <p:extLst>
      <p:ext uri="{BB962C8B-B14F-4D97-AF65-F5344CB8AC3E}">
        <p14:creationId xmlns:p14="http://schemas.microsoft.com/office/powerpoint/2010/main" val="3728284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PVAW efforts are undermined by gender blindness in policy/strategy</a:t>
            </a:r>
            <a:endParaRPr lang="en-US" dirty="0"/>
          </a:p>
        </p:txBody>
      </p:sp>
      <p:sp>
        <p:nvSpPr>
          <p:cNvPr id="3" name="Content Placeholder 2"/>
          <p:cNvSpPr>
            <a:spLocks noGrp="1"/>
          </p:cNvSpPr>
          <p:nvPr>
            <p:ph sz="quarter" idx="10"/>
          </p:nvPr>
        </p:nvSpPr>
        <p:spPr/>
        <p:txBody>
          <a:bodyPr>
            <a:normAutofit/>
          </a:bodyPr>
          <a:lstStyle/>
          <a:p>
            <a:endParaRPr lang="en-US" sz="2400" dirty="0" smtClean="0"/>
          </a:p>
          <a:p>
            <a:r>
              <a:rPr lang="en-US" sz="2400" dirty="0" smtClean="0"/>
              <a:t>If Australia is to be a society free of violence against women and their children – a society where women are respected</a:t>
            </a:r>
            <a:r>
              <a:rPr lang="en-US" sz="2400" dirty="0"/>
              <a:t> </a:t>
            </a:r>
            <a:r>
              <a:rPr lang="en-US" sz="2400" dirty="0" smtClean="0"/>
              <a:t>and valued – </a:t>
            </a:r>
            <a:r>
              <a:rPr lang="en-AU" sz="2400" dirty="0" smtClean="0"/>
              <a:t>it also needs the underpinnings provided by gender mainstreaming into policy/strategy and clinical guidelines. </a:t>
            </a:r>
          </a:p>
          <a:p>
            <a:endParaRPr lang="en-AU" sz="2400" dirty="0"/>
          </a:p>
          <a:p>
            <a:r>
              <a:rPr lang="en-AU" sz="2400" dirty="0" smtClean="0"/>
              <a:t>These efforts are mutually reinforcing.</a:t>
            </a:r>
          </a:p>
        </p:txBody>
      </p:sp>
    </p:spTree>
    <p:extLst>
      <p:ext uri="{BB962C8B-B14F-4D97-AF65-F5344CB8AC3E}">
        <p14:creationId xmlns:p14="http://schemas.microsoft.com/office/powerpoint/2010/main" val="1403064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812648" y="1018572"/>
            <a:ext cx="8576841" cy="4893278"/>
          </a:xfrm>
        </p:spPr>
        <p:txBody>
          <a:bodyPr>
            <a:normAutofit lnSpcReduction="10000"/>
          </a:bodyPr>
          <a:lstStyle/>
          <a:p>
            <a:endParaRPr lang="en-US" dirty="0" smtClean="0"/>
          </a:p>
          <a:p>
            <a:r>
              <a:rPr lang="en-US" sz="2400" dirty="0" smtClean="0"/>
              <a:t>It </a:t>
            </a:r>
            <a:r>
              <a:rPr lang="en-US" sz="2400" dirty="0"/>
              <a:t>is almost 30 years since reports about Australian women's health gave voice to women's experiences with the health system. In 1989, the first National Women's Health Policy was launched in a celebratory atmosphere. Gender analysis was launched onto an unsuspecting health system and its failures were systematically exposed as research demonstrated that the health system was not just meeting women's health needs but was often hostile to those needs. It seemed that the 'gender agenda' could not be ignored. </a:t>
            </a:r>
            <a:endParaRPr lang="en-US" sz="2400" dirty="0" smtClean="0"/>
          </a:p>
          <a:p>
            <a:r>
              <a:rPr lang="en-US" sz="2400" dirty="0" smtClean="0"/>
              <a:t>Or </a:t>
            </a:r>
            <a:r>
              <a:rPr lang="en-US" sz="2400" dirty="0"/>
              <a:t>so we thought.</a:t>
            </a:r>
            <a:endParaRPr lang="en-US" sz="2400" dirty="0"/>
          </a:p>
        </p:txBody>
      </p:sp>
    </p:spTree>
    <p:extLst>
      <p:ext uri="{BB962C8B-B14F-4D97-AF65-F5344CB8AC3E}">
        <p14:creationId xmlns:p14="http://schemas.microsoft.com/office/powerpoint/2010/main" val="9326553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2700" y="530604"/>
            <a:ext cx="9385300" cy="1264320"/>
          </a:xfrm>
        </p:spPr>
        <p:txBody>
          <a:bodyPr/>
          <a:lstStyle/>
          <a:p>
            <a:r>
              <a:rPr lang="en-US" dirty="0"/>
              <a:t>Gender inequity in women’s health reflects a culture </a:t>
            </a:r>
            <a:r>
              <a:rPr lang="en-US" dirty="0" smtClean="0"/>
              <a:t>that fails women</a:t>
            </a:r>
            <a:endParaRPr lang="en-US" dirty="0"/>
          </a:p>
        </p:txBody>
      </p:sp>
      <p:sp>
        <p:nvSpPr>
          <p:cNvPr id="3" name="Content Placeholder 2"/>
          <p:cNvSpPr>
            <a:spLocks noGrp="1"/>
          </p:cNvSpPr>
          <p:nvPr>
            <p:ph sz="quarter" idx="10"/>
          </p:nvPr>
        </p:nvSpPr>
        <p:spPr>
          <a:xfrm>
            <a:off x="1493949" y="1935360"/>
            <a:ext cx="9337183" cy="4262240"/>
          </a:xfrm>
        </p:spPr>
        <p:txBody>
          <a:bodyPr>
            <a:normAutofit/>
          </a:bodyPr>
          <a:lstStyle/>
          <a:p>
            <a:r>
              <a:rPr lang="en-US" dirty="0" smtClean="0"/>
              <a:t>Australia’s sinking position on Global Gender Gap Index </a:t>
            </a:r>
          </a:p>
          <a:p>
            <a:endParaRPr lang="en-US" dirty="0"/>
          </a:p>
          <a:p>
            <a:r>
              <a:rPr lang="en-US" dirty="0" smtClean="0"/>
              <a:t>Australian and State governments’ lack of gender mainstreaming in health strategies/policies </a:t>
            </a:r>
          </a:p>
          <a:p>
            <a:endParaRPr lang="en-US" dirty="0" smtClean="0"/>
          </a:p>
          <a:p>
            <a:r>
              <a:rPr lang="en-US" dirty="0"/>
              <a:t>Gender blindness in </a:t>
            </a:r>
            <a:r>
              <a:rPr lang="en-US" dirty="0" smtClean="0"/>
              <a:t>NCD guidelines</a:t>
            </a:r>
          </a:p>
          <a:p>
            <a:endParaRPr lang="en-US" dirty="0"/>
          </a:p>
          <a:p>
            <a:r>
              <a:rPr lang="en-US" dirty="0"/>
              <a:t>O</a:t>
            </a:r>
            <a:r>
              <a:rPr lang="en-US" dirty="0" smtClean="0"/>
              <a:t>ur governments are not yet taking gender mainstreaming seriously and need to provide much stronger health sector leadership than we have seen to date.</a:t>
            </a:r>
          </a:p>
        </p:txBody>
      </p:sp>
      <p:cxnSp>
        <p:nvCxnSpPr>
          <p:cNvPr id="4" name="Straight Arrow Connector 3"/>
          <p:cNvCxnSpPr/>
          <p:nvPr/>
        </p:nvCxnSpPr>
        <p:spPr>
          <a:xfrm>
            <a:off x="10826957" y="2051270"/>
            <a:ext cx="4175" cy="448751"/>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a:off x="10790702" y="3015039"/>
            <a:ext cx="4175" cy="448751"/>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10786527" y="4089648"/>
            <a:ext cx="4175" cy="448751"/>
          </a:xfrm>
          <a:prstGeom prst="straightConnector1">
            <a:avLst/>
          </a:prstGeom>
          <a:ln w="57150" cmpd="sng">
            <a:solidFill>
              <a:schemeClr val="accent5">
                <a:lumMod val="7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3047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smtClean="0"/>
              <a:t>Gender mainstreaming</a:t>
            </a:r>
          </a:p>
          <a:p>
            <a:r>
              <a:rPr lang="en-US" dirty="0" smtClean="0"/>
              <a:t>Keleher 2011 research on mainstreaming in Australian policies</a:t>
            </a:r>
          </a:p>
          <a:p>
            <a:r>
              <a:rPr lang="en-US" dirty="0" smtClean="0"/>
              <a:t>Has gender mainstreamed strengthened since then?</a:t>
            </a:r>
          </a:p>
          <a:p>
            <a:r>
              <a:rPr lang="en-US" dirty="0" smtClean="0"/>
              <a:t>Global Gender Gap Index</a:t>
            </a:r>
          </a:p>
          <a:p>
            <a:r>
              <a:rPr lang="en-US" dirty="0" smtClean="0"/>
              <a:t>The links between gender mainstreaming in policy and PVAW</a:t>
            </a:r>
          </a:p>
          <a:p>
            <a:r>
              <a:rPr lang="en-US" dirty="0" smtClean="0"/>
              <a:t>The gender agenda – where to from here?</a:t>
            </a:r>
            <a:endParaRPr lang="en-US" dirty="0"/>
          </a:p>
        </p:txBody>
      </p:sp>
    </p:spTree>
    <p:extLst>
      <p:ext uri="{BB962C8B-B14F-4D97-AF65-F5344CB8AC3E}">
        <p14:creationId xmlns:p14="http://schemas.microsoft.com/office/powerpoint/2010/main" val="361471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449888" y="1825625"/>
            <a:ext cx="6742112" cy="4351338"/>
          </a:xfrm>
        </p:spPr>
        <p:txBody>
          <a:bodyPr>
            <a:normAutofit/>
          </a:bodyPr>
          <a:lstStyle/>
          <a:p>
            <a:pPr marL="0" indent="0" algn="ctr">
              <a:buNone/>
            </a:pPr>
            <a:r>
              <a:rPr lang="en-US" sz="2400" dirty="0" smtClean="0"/>
              <a:t>WORLD HEALTH ORGANISATION </a:t>
            </a:r>
          </a:p>
          <a:p>
            <a:pPr marL="0" indent="0" algn="ctr">
              <a:buNone/>
            </a:pPr>
            <a:r>
              <a:rPr lang="en-US" sz="2400" dirty="0" smtClean="0"/>
              <a:t>COMMISSION ON THE SOCIAL DETERMINANTS OF HEALTH 2005-2008</a:t>
            </a:r>
          </a:p>
          <a:p>
            <a:pPr marL="0" indent="0" algn="ctr">
              <a:buNone/>
            </a:pPr>
            <a:endParaRPr lang="en-US" sz="2400" dirty="0" smtClean="0"/>
          </a:p>
          <a:p>
            <a:pPr marL="0" indent="0" algn="ctr">
              <a:buNone/>
            </a:pPr>
            <a:r>
              <a:rPr lang="en-US" sz="2400" dirty="0" smtClean="0"/>
              <a:t>WOMEN AND GENDER EQUITY KNOWLEDGE NETWORK</a:t>
            </a:r>
            <a:endParaRPr lang="en-US" sz="2400" dirty="0"/>
          </a:p>
        </p:txBody>
      </p:sp>
      <p:pic>
        <p:nvPicPr>
          <p:cNvPr id="5" name="Picture 4"/>
          <p:cNvPicPr>
            <a:picLocks noChangeAspect="1"/>
          </p:cNvPicPr>
          <p:nvPr/>
        </p:nvPicPr>
        <p:blipFill>
          <a:blip r:embed="rId2"/>
          <a:stretch>
            <a:fillRect/>
          </a:stretch>
        </p:blipFill>
        <p:spPr>
          <a:xfrm>
            <a:off x="1913628" y="1331088"/>
            <a:ext cx="3009383" cy="4172673"/>
          </a:xfrm>
          <a:prstGeom prst="rect">
            <a:avLst/>
          </a:prstGeom>
        </p:spPr>
      </p:pic>
    </p:spTree>
    <p:extLst>
      <p:ext uri="{BB962C8B-B14F-4D97-AF65-F5344CB8AC3E}">
        <p14:creationId xmlns:p14="http://schemas.microsoft.com/office/powerpoint/2010/main" val="1389736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Mainstreaming</a:t>
            </a:r>
            <a:endParaRPr lang="en-US" dirty="0"/>
          </a:p>
        </p:txBody>
      </p:sp>
      <p:sp>
        <p:nvSpPr>
          <p:cNvPr id="3" name="Content Placeholder 2"/>
          <p:cNvSpPr>
            <a:spLocks noGrp="1"/>
          </p:cNvSpPr>
          <p:nvPr>
            <p:ph idx="1"/>
          </p:nvPr>
        </p:nvSpPr>
        <p:spPr/>
        <p:txBody>
          <a:bodyPr>
            <a:normAutofit lnSpcReduction="10000"/>
          </a:bodyPr>
          <a:lstStyle/>
          <a:p>
            <a:r>
              <a:rPr lang="en-US" sz="2400" dirty="0"/>
              <a:t>Gender Mainstreaming </a:t>
            </a:r>
            <a:r>
              <a:rPr lang="en-US" sz="2400" dirty="0" smtClean="0"/>
              <a:t>profiled by the WGEKN and has become </a:t>
            </a:r>
            <a:r>
              <a:rPr lang="en-US" sz="2400" dirty="0"/>
              <a:t>a globally accepted strategy for promoting gender </a:t>
            </a:r>
            <a:r>
              <a:rPr lang="en-US" sz="2400" dirty="0" smtClean="0"/>
              <a:t>equity.</a:t>
            </a:r>
          </a:p>
          <a:p>
            <a:endParaRPr lang="en-US" sz="2400" dirty="0"/>
          </a:p>
          <a:p>
            <a:r>
              <a:rPr lang="en-US" sz="2400" dirty="0"/>
              <a:t>Mainstreaming involves ensuring that gender perspectives and attention to the goal of gender </a:t>
            </a:r>
            <a:r>
              <a:rPr lang="en-US" sz="2400" dirty="0" smtClean="0"/>
              <a:t>equity </a:t>
            </a:r>
            <a:r>
              <a:rPr lang="en-US" sz="2400" dirty="0"/>
              <a:t>are central to all activities - policy development, research, advocacy/ dialogue, legislation, resource allocation, and planning, implementation and monitoring of </a:t>
            </a:r>
            <a:r>
              <a:rPr lang="en-US" sz="2400" dirty="0" err="1"/>
              <a:t>programmes</a:t>
            </a:r>
            <a:r>
              <a:rPr lang="en-US" sz="2400" dirty="0"/>
              <a:t> and projects.</a:t>
            </a:r>
            <a:endParaRPr lang="en-US" sz="2400" dirty="0"/>
          </a:p>
        </p:txBody>
      </p:sp>
    </p:spTree>
    <p:extLst>
      <p:ext uri="{BB962C8B-B14F-4D97-AF65-F5344CB8AC3E}">
        <p14:creationId xmlns:p14="http://schemas.microsoft.com/office/powerpoint/2010/main" val="1451967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81200" y="2002420"/>
            <a:ext cx="8229600" cy="4004872"/>
          </a:xfrm>
        </p:spPr>
        <p:txBody>
          <a:bodyPr>
            <a:normAutofit fontScale="92500" lnSpcReduction="10000"/>
          </a:bodyPr>
          <a:lstStyle/>
          <a:p>
            <a:pPr>
              <a:buNone/>
            </a:pPr>
            <a:r>
              <a:rPr lang="en-US" sz="2400" dirty="0" smtClean="0"/>
              <a:t>Aim is to achieve gender equity and reduce gender inequities: </a:t>
            </a:r>
          </a:p>
          <a:p>
            <a:pPr lvl="1"/>
            <a:r>
              <a:rPr lang="en-US" sz="2400" dirty="0" smtClean="0"/>
              <a:t>Measures </a:t>
            </a:r>
            <a:r>
              <a:rPr lang="en-US" sz="2400" dirty="0" smtClean="0"/>
              <a:t>and names </a:t>
            </a:r>
            <a:r>
              <a:rPr lang="en-US" sz="2400" dirty="0" smtClean="0"/>
              <a:t>inequities</a:t>
            </a:r>
            <a:endParaRPr lang="en-US" sz="2400" dirty="0" smtClean="0"/>
          </a:p>
          <a:p>
            <a:pPr lvl="1"/>
            <a:r>
              <a:rPr lang="en-US" sz="2400" dirty="0" smtClean="0"/>
              <a:t>Makes policy accountable for making measurable differences to gender inequities</a:t>
            </a:r>
          </a:p>
          <a:p>
            <a:pPr lvl="1"/>
            <a:r>
              <a:rPr lang="en-US" sz="2400" dirty="0" smtClean="0"/>
              <a:t>Implements initiatives to tackle </a:t>
            </a:r>
            <a:r>
              <a:rPr lang="en-US" sz="2400" dirty="0" smtClean="0"/>
              <a:t>inequities</a:t>
            </a:r>
            <a:endParaRPr lang="en-US" sz="2400" dirty="0" smtClean="0"/>
          </a:p>
          <a:p>
            <a:pPr lvl="1"/>
            <a:r>
              <a:rPr lang="en-US" sz="2400" dirty="0" smtClean="0"/>
              <a:t>Enables equal representation in governance at all levels</a:t>
            </a:r>
          </a:p>
          <a:p>
            <a:pPr lvl="1"/>
            <a:r>
              <a:rPr lang="en-US" sz="2400" dirty="0" smtClean="0"/>
              <a:t>Enables women to exercise their rights to participate equally in the decisions that affect their lives</a:t>
            </a:r>
          </a:p>
          <a:p>
            <a:pPr lvl="1"/>
            <a:endParaRPr lang="en-US" dirty="0" smtClean="0"/>
          </a:p>
        </p:txBody>
      </p:sp>
      <p:sp>
        <p:nvSpPr>
          <p:cNvPr id="3" name="Title 2"/>
          <p:cNvSpPr>
            <a:spLocks noGrp="1"/>
          </p:cNvSpPr>
          <p:nvPr>
            <p:ph type="title"/>
          </p:nvPr>
        </p:nvSpPr>
        <p:spPr/>
        <p:txBody>
          <a:bodyPr>
            <a:normAutofit/>
          </a:bodyPr>
          <a:lstStyle/>
          <a:p>
            <a:r>
              <a:rPr lang="en-US" dirty="0"/>
              <a:t>Gender </a:t>
            </a:r>
            <a:r>
              <a:rPr lang="en-US" dirty="0" smtClean="0"/>
              <a:t>mainstreaming</a:t>
            </a:r>
            <a:r>
              <a:rPr lang="en-US" dirty="0"/>
              <a:t> </a:t>
            </a:r>
            <a:r>
              <a:rPr lang="en-US" dirty="0" smtClean="0"/>
              <a:t>aims</a:t>
            </a:r>
            <a:endParaRPr lang="en-US" dirty="0"/>
          </a:p>
        </p:txBody>
      </p:sp>
    </p:spTree>
    <p:extLst>
      <p:ext uri="{BB962C8B-B14F-4D97-AF65-F5344CB8AC3E}">
        <p14:creationId xmlns:p14="http://schemas.microsoft.com/office/powerpoint/2010/main" val="837798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t/>
            </a:r>
            <a:br>
              <a:rPr lang="en-US" dirty="0" smtClean="0"/>
            </a:br>
            <a:r>
              <a:rPr lang="en-US" sz="2400" dirty="0" smtClean="0"/>
              <a:t>Given the pioneering work done on women’s health policy in Australia, how well are we doing on gender mainstreaming</a:t>
            </a:r>
            <a:r>
              <a:rPr lang="en-US" sz="2400" dirty="0" smtClean="0"/>
              <a:t>?</a:t>
            </a:r>
          </a:p>
          <a:p>
            <a:pPr>
              <a:buNone/>
            </a:pPr>
            <a:endParaRPr lang="en-US" sz="2400" dirty="0"/>
          </a:p>
          <a:p>
            <a:pPr>
              <a:buNone/>
            </a:pPr>
            <a:endParaRPr lang="en-US" sz="2400" dirty="0" smtClean="0"/>
          </a:p>
          <a:p>
            <a:pPr lvl="0">
              <a:buNone/>
            </a:pPr>
            <a:r>
              <a:rPr lang="en-US" dirty="0" smtClean="0"/>
              <a:t>Ref: Keleher </a:t>
            </a:r>
            <a:r>
              <a:rPr lang="en-US" dirty="0"/>
              <a:t>H. 2013. </a:t>
            </a:r>
            <a:r>
              <a:rPr lang="en-AU" dirty="0"/>
              <a:t>Policy Scorecard for Gender Mainstreaming: gender equity in health policy. </a:t>
            </a:r>
            <a:r>
              <a:rPr lang="en-AU" i="1" dirty="0"/>
              <a:t>ANZJPH</a:t>
            </a:r>
            <a:r>
              <a:rPr lang="en-AU" dirty="0"/>
              <a:t>, 37:111-17.</a:t>
            </a:r>
            <a:endParaRPr lang="en-US" dirty="0"/>
          </a:p>
          <a:p>
            <a:pPr>
              <a:buNone/>
            </a:pPr>
            <a:endParaRPr lang="en-US" sz="2400"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Research </a:t>
            </a:r>
            <a:r>
              <a:rPr lang="en-US" dirty="0" smtClean="0"/>
              <a:t>question – 2010-2011</a:t>
            </a:r>
            <a:endParaRPr lang="en-US" dirty="0"/>
          </a:p>
        </p:txBody>
      </p:sp>
    </p:spTree>
    <p:extLst>
      <p:ext uri="{BB962C8B-B14F-4D97-AF65-F5344CB8AC3E}">
        <p14:creationId xmlns:p14="http://schemas.microsoft.com/office/powerpoint/2010/main" val="15247921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89212" y="1905000"/>
            <a:ext cx="8915400" cy="4006222"/>
          </a:xfrm>
        </p:spPr>
        <p:txBody>
          <a:bodyPr>
            <a:normAutofit/>
          </a:bodyPr>
          <a:lstStyle/>
          <a:p>
            <a:r>
              <a:rPr lang="en-US" sz="2400" dirty="0" smtClean="0"/>
              <a:t>Australian health policies 2005-2010</a:t>
            </a:r>
          </a:p>
          <a:p>
            <a:pPr lvl="1"/>
            <a:r>
              <a:rPr lang="en-US" sz="2400" dirty="0" smtClean="0"/>
              <a:t>National Health Priorities (</a:t>
            </a:r>
            <a:r>
              <a:rPr lang="en-US" sz="2400" dirty="0" err="1" smtClean="0"/>
              <a:t>NHPs</a:t>
            </a:r>
            <a:r>
              <a:rPr lang="en-US" sz="2400" dirty="0" smtClean="0"/>
              <a:t>) and new policy/strategies issued during 2009-10 health reforms</a:t>
            </a:r>
          </a:p>
          <a:p>
            <a:endParaRPr lang="en-US" sz="2400" dirty="0" smtClean="0"/>
          </a:p>
          <a:p>
            <a:r>
              <a:rPr lang="en-US" sz="2400" dirty="0" smtClean="0"/>
              <a:t>State policies (three States) since 2005</a:t>
            </a:r>
          </a:p>
          <a:p>
            <a:pPr lvl="1"/>
            <a:r>
              <a:rPr lang="en-US" sz="2400" dirty="0" smtClean="0"/>
              <a:t>Either derivative of NHP or specific to that State</a:t>
            </a:r>
            <a:endParaRPr lang="en-US" sz="2400" dirty="0"/>
          </a:p>
        </p:txBody>
      </p:sp>
      <p:sp>
        <p:nvSpPr>
          <p:cNvPr id="3" name="Title 2"/>
          <p:cNvSpPr>
            <a:spLocks noGrp="1"/>
          </p:cNvSpPr>
          <p:nvPr>
            <p:ph type="title"/>
          </p:nvPr>
        </p:nvSpPr>
        <p:spPr/>
        <p:txBody>
          <a:bodyPr/>
          <a:lstStyle/>
          <a:p>
            <a:r>
              <a:rPr lang="en-US" dirty="0" smtClean="0"/>
              <a:t>Sampling frame</a:t>
            </a:r>
            <a:endParaRPr lang="en-US" dirty="0"/>
          </a:p>
        </p:txBody>
      </p:sp>
    </p:spTree>
    <p:extLst>
      <p:ext uri="{BB962C8B-B14F-4D97-AF65-F5344CB8AC3E}">
        <p14:creationId xmlns:p14="http://schemas.microsoft.com/office/powerpoint/2010/main" val="20635218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Scorecard rating of policies</a:t>
            </a:r>
            <a:endParaRPr lang="en-US" dirty="0"/>
          </a:p>
        </p:txBody>
      </p:sp>
      <p:sp>
        <p:nvSpPr>
          <p:cNvPr id="4" name="Text Placeholder 3"/>
          <p:cNvSpPr>
            <a:spLocks noGrp="1"/>
          </p:cNvSpPr>
          <p:nvPr>
            <p:ph type="body" idx="1"/>
          </p:nvPr>
        </p:nvSpPr>
        <p:spPr>
          <a:xfrm>
            <a:off x="1917880" y="1501666"/>
            <a:ext cx="3992732" cy="576262"/>
          </a:xfrm>
        </p:spPr>
        <p:txBody>
          <a:bodyPr/>
          <a:lstStyle/>
          <a:p>
            <a:r>
              <a:rPr lang="en-US" dirty="0" smtClean="0"/>
              <a:t>Scores</a:t>
            </a:r>
            <a:endParaRPr lang="en-US" dirty="0"/>
          </a:p>
        </p:txBody>
      </p:sp>
      <p:sp>
        <p:nvSpPr>
          <p:cNvPr id="2" name="Content Placeholder 1"/>
          <p:cNvSpPr>
            <a:spLocks noGrp="1"/>
          </p:cNvSpPr>
          <p:nvPr>
            <p:ph sz="half" idx="2"/>
          </p:nvPr>
        </p:nvSpPr>
        <p:spPr>
          <a:xfrm>
            <a:off x="1905241" y="2077928"/>
            <a:ext cx="4342893" cy="3354060"/>
          </a:xfrm>
        </p:spPr>
        <p:txBody>
          <a:bodyPr/>
          <a:lstStyle/>
          <a:p>
            <a:r>
              <a:rPr lang="en-CA" dirty="0"/>
              <a:t>1 = Missing</a:t>
            </a:r>
            <a:endParaRPr lang="en-AU" dirty="0"/>
          </a:p>
          <a:p>
            <a:r>
              <a:rPr lang="en-CA" dirty="0"/>
              <a:t>2 = Inadequate</a:t>
            </a:r>
            <a:endParaRPr lang="en-AU" dirty="0"/>
          </a:p>
          <a:p>
            <a:r>
              <a:rPr lang="en-CA" dirty="0"/>
              <a:t>3 = Needs improvement</a:t>
            </a:r>
            <a:endParaRPr lang="en-AU" dirty="0"/>
          </a:p>
          <a:p>
            <a:r>
              <a:rPr lang="en-CA" dirty="0"/>
              <a:t>4 = meets minimum standards</a:t>
            </a:r>
            <a:endParaRPr lang="en-AU" dirty="0"/>
          </a:p>
          <a:p>
            <a:r>
              <a:rPr lang="en-CA" dirty="0" smtClean="0"/>
              <a:t>5 </a:t>
            </a:r>
            <a:r>
              <a:rPr lang="en-CA" dirty="0" smtClean="0"/>
              <a:t>= exceeds minimum standards</a:t>
            </a:r>
            <a:endParaRPr lang="en-AU" dirty="0" smtClean="0"/>
          </a:p>
          <a:p>
            <a:pPr>
              <a:buNone/>
            </a:pPr>
            <a:endParaRPr lang="en-CA" dirty="0" smtClean="0"/>
          </a:p>
          <a:p>
            <a:endParaRPr lang="en-US" dirty="0"/>
          </a:p>
        </p:txBody>
      </p:sp>
      <p:sp>
        <p:nvSpPr>
          <p:cNvPr id="5" name="Text Placeholder 4"/>
          <p:cNvSpPr>
            <a:spLocks noGrp="1"/>
          </p:cNvSpPr>
          <p:nvPr>
            <p:ph type="body" sz="quarter" idx="3"/>
          </p:nvPr>
        </p:nvSpPr>
        <p:spPr>
          <a:xfrm>
            <a:off x="6585656" y="1483339"/>
            <a:ext cx="3999001" cy="576262"/>
          </a:xfrm>
        </p:spPr>
        <p:txBody>
          <a:bodyPr/>
          <a:lstStyle/>
          <a:p>
            <a:r>
              <a:rPr lang="en-US" dirty="0" smtClean="0"/>
              <a:t>Criteria</a:t>
            </a:r>
            <a:endParaRPr lang="en-US" dirty="0"/>
          </a:p>
        </p:txBody>
      </p:sp>
      <p:sp>
        <p:nvSpPr>
          <p:cNvPr id="6" name="Content Placeholder 5"/>
          <p:cNvSpPr>
            <a:spLocks noGrp="1"/>
          </p:cNvSpPr>
          <p:nvPr>
            <p:ph sz="quarter" idx="4"/>
          </p:nvPr>
        </p:nvSpPr>
        <p:spPr>
          <a:xfrm>
            <a:off x="6585656" y="2059601"/>
            <a:ext cx="4338674" cy="3739315"/>
          </a:xfrm>
        </p:spPr>
        <p:txBody>
          <a:bodyPr>
            <a:normAutofit lnSpcReduction="10000"/>
          </a:bodyPr>
          <a:lstStyle/>
          <a:p>
            <a:r>
              <a:rPr lang="en-US" dirty="0" smtClean="0"/>
              <a:t>Gender </a:t>
            </a:r>
          </a:p>
          <a:p>
            <a:r>
              <a:rPr lang="en-US" dirty="0" smtClean="0"/>
              <a:t>+ sex-disaggregated data </a:t>
            </a:r>
          </a:p>
          <a:p>
            <a:r>
              <a:rPr lang="en-US" dirty="0" smtClean="0"/>
              <a:t>+ identification of women’s specific issues </a:t>
            </a:r>
          </a:p>
          <a:p>
            <a:r>
              <a:rPr lang="en-US" dirty="0" smtClean="0"/>
              <a:t>+ gender inequities named </a:t>
            </a:r>
          </a:p>
          <a:p>
            <a:r>
              <a:rPr lang="en-US" dirty="0" smtClean="0"/>
              <a:t>+ reference to women’s health policies </a:t>
            </a:r>
          </a:p>
          <a:p>
            <a:r>
              <a:rPr lang="en-US" dirty="0" smtClean="0"/>
              <a:t>+ consultations held with women’s NGOs and networks </a:t>
            </a:r>
          </a:p>
          <a:p>
            <a:r>
              <a:rPr lang="en-US" dirty="0" smtClean="0"/>
              <a:t>+ </a:t>
            </a:r>
            <a:r>
              <a:rPr lang="en-AU" dirty="0"/>
              <a:t>gender sensitive indicators</a:t>
            </a:r>
            <a:r>
              <a:rPr lang="en-AU" dirty="0" smtClean="0"/>
              <a:t>/ outcome </a:t>
            </a:r>
            <a:r>
              <a:rPr lang="en-AU" dirty="0"/>
              <a:t>measures are identified</a:t>
            </a:r>
            <a:r>
              <a:rPr lang="en-US" dirty="0"/>
              <a:t> </a:t>
            </a:r>
          </a:p>
        </p:txBody>
      </p:sp>
    </p:spTree>
    <p:extLst>
      <p:ext uri="{BB962C8B-B14F-4D97-AF65-F5344CB8AC3E}">
        <p14:creationId xmlns:p14="http://schemas.microsoft.com/office/powerpoint/2010/main" val="2120491853"/>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5131</TotalTime>
  <Words>1254</Words>
  <Application>Microsoft Macintosh PowerPoint</Application>
  <PresentationFormat>Widescreen</PresentationFormat>
  <Paragraphs>187</Paragraphs>
  <Slides>20</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Calibri</vt:lpstr>
      <vt:lpstr>Century Gothic</vt:lpstr>
      <vt:lpstr>Courier New</vt:lpstr>
      <vt:lpstr>Wingdings 3</vt:lpstr>
      <vt:lpstr>Arial</vt:lpstr>
      <vt:lpstr>Wisp</vt:lpstr>
      <vt:lpstr>Public policy and gender analysis</vt:lpstr>
      <vt:lpstr>PowerPoint Presentation</vt:lpstr>
      <vt:lpstr>Overview</vt:lpstr>
      <vt:lpstr>PowerPoint Presentation</vt:lpstr>
      <vt:lpstr>Gender Mainstreaming</vt:lpstr>
      <vt:lpstr>Gender mainstreaming aims</vt:lpstr>
      <vt:lpstr>Research question – 2010-2011</vt:lpstr>
      <vt:lpstr>Sampling frame</vt:lpstr>
      <vt:lpstr>Scorecard rating of policies</vt:lpstr>
      <vt:lpstr>Results    </vt:lpstr>
      <vt:lpstr>So, how do current NSW policies rate?</vt:lpstr>
      <vt:lpstr>How else can we gauge policy and program capability with regard to gender?</vt:lpstr>
      <vt:lpstr>AWHN position paper: Women and Non-Communicable Diseases (Chronic Conditions), 2014 </vt:lpstr>
      <vt:lpstr>National Heart Foundation Guidelines on management of acute coronary syndrome</vt:lpstr>
      <vt:lpstr>Failure to act on gender differences in non-communicable disease costs lives </vt:lpstr>
      <vt:lpstr>Global Gender Gap Index</vt:lpstr>
      <vt:lpstr>Factors underpinning violence against women</vt:lpstr>
      <vt:lpstr>Health policies promote sex stereotyping</vt:lpstr>
      <vt:lpstr>PVAW efforts are undermined by gender blindness in policy/strategy</vt:lpstr>
      <vt:lpstr>Gender inequity in women’s health reflects a culture that fails women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policy and gender analysis</dc:title>
  <dc:creator>Helen Keleher</dc:creator>
  <cp:lastModifiedBy>Helen Keleher</cp:lastModifiedBy>
  <cp:revision>25</cp:revision>
  <dcterms:created xsi:type="dcterms:W3CDTF">2016-05-12T21:24:37Z</dcterms:created>
  <dcterms:modified xsi:type="dcterms:W3CDTF">2016-05-16T10:56:21Z</dcterms:modified>
</cp:coreProperties>
</file>